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9" r:id="rId2"/>
    <p:sldId id="265" r:id="rId3"/>
    <p:sldId id="269" r:id="rId4"/>
    <p:sldId id="268" r:id="rId5"/>
    <p:sldId id="270" r:id="rId6"/>
    <p:sldId id="266" r:id="rId7"/>
    <p:sldId id="271" r:id="rId8"/>
    <p:sldId id="258" r:id="rId9"/>
    <p:sldId id="261" r:id="rId10"/>
    <p:sldId id="272" r:id="rId11"/>
    <p:sldId id="262" r:id="rId12"/>
    <p:sldId id="273" r:id="rId13"/>
    <p:sldId id="274" r:id="rId14"/>
    <p:sldId id="275" r:id="rId15"/>
    <p:sldId id="276" r:id="rId16"/>
    <p:sldId id="277" r:id="rId17"/>
    <p:sldId id="278" r:id="rId18"/>
    <p:sldId id="267" r:id="rId19"/>
    <p:sldId id="279" r:id="rId20"/>
    <p:sldId id="280" r:id="rId21"/>
    <p:sldId id="281" r:id="rId22"/>
    <p:sldId id="283" r:id="rId23"/>
    <p:sldId id="284" r:id="rId24"/>
    <p:sldId id="285" r:id="rId25"/>
    <p:sldId id="282" r:id="rId26"/>
    <p:sldId id="286" r:id="rId27"/>
    <p:sldId id="287" r:id="rId28"/>
    <p:sldId id="288"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50"/>
    <p:restoredTop sz="77049"/>
  </p:normalViewPr>
  <p:slideViewPr>
    <p:cSldViewPr snapToGrid="0">
      <p:cViewPr varScale="1">
        <p:scale>
          <a:sx n="94" d="100"/>
          <a:sy n="94" d="100"/>
        </p:scale>
        <p:origin x="232" y="2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62F74-0803-D74D-A65A-73FE9F18E32E}"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C7EBF-D2C9-874B-A4DC-ECB174F5481A}" type="slidenum">
              <a:rPr lang="en-US" smtClean="0"/>
              <a:t>‹#›</a:t>
            </a:fld>
            <a:endParaRPr lang="en-US"/>
          </a:p>
        </p:txBody>
      </p:sp>
    </p:spTree>
    <p:extLst>
      <p:ext uri="{BB962C8B-B14F-4D97-AF65-F5344CB8AC3E}">
        <p14:creationId xmlns:p14="http://schemas.microsoft.com/office/powerpoint/2010/main" val="8199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ature.com/articles/pr19972506#ref-CR1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www.scientificamerican.com</a:t>
            </a:r>
            <a:r>
              <a:rPr lang="en-US" dirty="0"/>
              <a:t>/article/junk-</a:t>
            </a:r>
            <a:r>
              <a:rPr lang="en-US" dirty="0" err="1"/>
              <a:t>dna</a:t>
            </a:r>
            <a:r>
              <a:rPr lang="en-US" dirty="0"/>
              <a:t>-deforms-salamander-bodies/</a:t>
            </a:r>
          </a:p>
        </p:txBody>
      </p:sp>
      <p:sp>
        <p:nvSpPr>
          <p:cNvPr id="4" name="Slide Number Placeholder 3"/>
          <p:cNvSpPr>
            <a:spLocks noGrp="1"/>
          </p:cNvSpPr>
          <p:nvPr>
            <p:ph type="sldNum" sz="quarter" idx="5"/>
          </p:nvPr>
        </p:nvSpPr>
        <p:spPr/>
        <p:txBody>
          <a:bodyPr/>
          <a:lstStyle/>
          <a:p>
            <a:fld id="{B44C7EBF-D2C9-874B-A4DC-ECB174F5481A}" type="slidenum">
              <a:rPr lang="en-US" smtClean="0"/>
              <a:t>4</a:t>
            </a:fld>
            <a:endParaRPr lang="en-US"/>
          </a:p>
        </p:txBody>
      </p:sp>
    </p:spTree>
    <p:extLst>
      <p:ext uri="{BB962C8B-B14F-4D97-AF65-F5344CB8AC3E}">
        <p14:creationId xmlns:p14="http://schemas.microsoft.com/office/powerpoint/2010/main" val="933724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22222"/>
                </a:solidFill>
                <a:effectLst/>
                <a:latin typeface="-apple-system"/>
              </a:rPr>
              <a:t>Genomic organization and colinear expression patterns of </a:t>
            </a:r>
            <a:r>
              <a:rPr lang="en-GB" b="0" i="1" u="none" strike="noStrike" dirty="0">
                <a:solidFill>
                  <a:srgbClr val="222222"/>
                </a:solidFill>
                <a:effectLst/>
                <a:latin typeface="-apple-system"/>
              </a:rPr>
              <a:t>Drosophila HOM</a:t>
            </a:r>
            <a:r>
              <a:rPr lang="en-GB" b="0" i="0" u="none" strike="noStrike" dirty="0">
                <a:solidFill>
                  <a:srgbClr val="222222"/>
                </a:solidFill>
                <a:effectLst/>
                <a:latin typeface="-apple-system"/>
              </a:rPr>
              <a:t> genes and mammalian </a:t>
            </a:r>
            <a:r>
              <a:rPr lang="en-GB" b="0" i="1" u="none" strike="noStrike" dirty="0">
                <a:solidFill>
                  <a:srgbClr val="222222"/>
                </a:solidFill>
                <a:effectLst/>
                <a:latin typeface="-apple-system"/>
              </a:rPr>
              <a:t>Hox</a:t>
            </a:r>
            <a:r>
              <a:rPr lang="en-GB" b="0" i="0" u="none" strike="noStrike" dirty="0">
                <a:solidFill>
                  <a:srgbClr val="222222"/>
                </a:solidFill>
                <a:effectLst/>
                <a:latin typeface="-apple-system"/>
              </a:rPr>
              <a:t> genes. Schematic representation of the </a:t>
            </a:r>
            <a:r>
              <a:rPr lang="en-GB" b="0" i="1" u="none" strike="noStrike" dirty="0">
                <a:solidFill>
                  <a:srgbClr val="222222"/>
                </a:solidFill>
                <a:effectLst/>
                <a:latin typeface="-apple-system"/>
              </a:rPr>
              <a:t>Drosophila</a:t>
            </a:r>
            <a:r>
              <a:rPr lang="en-GB" b="0" i="0" u="none" strike="noStrike" dirty="0">
                <a:solidFill>
                  <a:srgbClr val="222222"/>
                </a:solidFill>
                <a:effectLst/>
                <a:latin typeface="-apple-system"/>
              </a:rPr>
              <a:t> homeotic complex (</a:t>
            </a:r>
            <a:r>
              <a:rPr lang="en-GB" b="0" i="1" u="none" strike="noStrike" dirty="0">
                <a:solidFill>
                  <a:srgbClr val="222222"/>
                </a:solidFill>
                <a:effectLst/>
                <a:latin typeface="-apple-system"/>
              </a:rPr>
              <a:t>HOM-C</a:t>
            </a:r>
            <a:r>
              <a:rPr lang="en-GB" b="0" i="0" u="none" strike="noStrike" dirty="0">
                <a:solidFill>
                  <a:srgbClr val="222222"/>
                </a:solidFill>
                <a:effectLst/>
                <a:latin typeface="-apple-system"/>
              </a:rPr>
              <a:t>), the four human </a:t>
            </a:r>
            <a:r>
              <a:rPr lang="en-GB" b="0" i="1" u="none" strike="noStrike" dirty="0">
                <a:solidFill>
                  <a:srgbClr val="222222"/>
                </a:solidFill>
                <a:effectLst/>
                <a:latin typeface="-apple-system"/>
              </a:rPr>
              <a:t>Hox</a:t>
            </a:r>
            <a:r>
              <a:rPr lang="en-GB" b="0" i="0" u="none" strike="noStrike" dirty="0">
                <a:solidFill>
                  <a:srgbClr val="222222"/>
                </a:solidFill>
                <a:effectLst/>
                <a:latin typeface="-apple-system"/>
              </a:rPr>
              <a:t> complexes and a hypothetical ancestral homeotic complex are displayed showing their possible </a:t>
            </a:r>
            <a:r>
              <a:rPr lang="en-GB" b="0" i="0" u="none" strike="noStrike" dirty="0" err="1">
                <a:solidFill>
                  <a:srgbClr val="222222"/>
                </a:solidFill>
                <a:effectLst/>
                <a:latin typeface="-apple-system"/>
              </a:rPr>
              <a:t>phylogenic</a:t>
            </a:r>
            <a:r>
              <a:rPr lang="en-GB" b="0" i="0" u="none" strike="noStrike" dirty="0">
                <a:solidFill>
                  <a:srgbClr val="222222"/>
                </a:solidFill>
                <a:effectLst/>
                <a:latin typeface="-apple-system"/>
              </a:rPr>
              <a:t> relationships[modified from Favier and </a:t>
            </a:r>
            <a:r>
              <a:rPr lang="en-GB" b="0" i="0" u="none" strike="noStrike" dirty="0" err="1">
                <a:solidFill>
                  <a:srgbClr val="222222"/>
                </a:solidFill>
                <a:effectLst/>
                <a:latin typeface="-apple-system"/>
              </a:rPr>
              <a:t>Dollé</a:t>
            </a:r>
            <a:r>
              <a:rPr lang="en-GB" b="0" i="0" u="sng" strike="noStrike" baseline="30000" dirty="0">
                <a:solidFill>
                  <a:srgbClr val="006699"/>
                </a:solidFill>
                <a:effectLst/>
                <a:latin typeface="-apple-system"/>
                <a:hlinkClick r:id="rId3" tooltip="Favier B, Dollé P 1997 Developmental functions of mammalian Hox genes. Mol Hum Reprod 3: 115–131."/>
              </a:rPr>
              <a:t>(13)</a:t>
            </a:r>
            <a:r>
              <a:rPr lang="en-GB" b="0" i="0" u="none" strike="noStrike" dirty="0">
                <a:solidFill>
                  <a:srgbClr val="222222"/>
                </a:solidFill>
                <a:effectLst/>
                <a:latin typeface="-apple-system"/>
              </a:rPr>
              <a:t>]. Each gene is represented by a </a:t>
            </a:r>
            <a:r>
              <a:rPr lang="en-GB" b="0" i="0" u="none" strike="noStrike" dirty="0" err="1">
                <a:solidFill>
                  <a:srgbClr val="222222"/>
                </a:solidFill>
                <a:effectLst/>
                <a:latin typeface="-apple-system"/>
              </a:rPr>
              <a:t>colored</a:t>
            </a:r>
            <a:r>
              <a:rPr lang="en-GB" b="0" i="0" u="none" strike="noStrike" dirty="0">
                <a:solidFill>
                  <a:srgbClr val="222222"/>
                </a:solidFill>
                <a:effectLst/>
                <a:latin typeface="-apple-system"/>
              </a:rPr>
              <a:t> box. The expression domains of </a:t>
            </a:r>
            <a:r>
              <a:rPr lang="en-GB" b="0" i="1" u="none" strike="noStrike" dirty="0">
                <a:solidFill>
                  <a:srgbClr val="222222"/>
                </a:solidFill>
                <a:effectLst/>
                <a:latin typeface="-apple-system"/>
              </a:rPr>
              <a:t>HOM/Hox</a:t>
            </a:r>
            <a:r>
              <a:rPr lang="en-GB" b="0" i="0" u="none" strike="noStrike" dirty="0">
                <a:solidFill>
                  <a:srgbClr val="222222"/>
                </a:solidFill>
                <a:effectLst/>
                <a:latin typeface="-apple-system"/>
              </a:rPr>
              <a:t> genes are schematized in a fly and in the CNS and </a:t>
            </a:r>
            <a:r>
              <a:rPr lang="en-GB" b="0" i="0" u="none" strike="noStrike" dirty="0" err="1">
                <a:solidFill>
                  <a:srgbClr val="222222"/>
                </a:solidFill>
                <a:effectLst/>
                <a:latin typeface="-apple-system"/>
              </a:rPr>
              <a:t>prevertebrae</a:t>
            </a:r>
            <a:r>
              <a:rPr lang="en-GB" b="0" i="0" u="none" strike="noStrike" dirty="0">
                <a:solidFill>
                  <a:srgbClr val="222222"/>
                </a:solidFill>
                <a:effectLst/>
                <a:latin typeface="-apple-system"/>
              </a:rPr>
              <a:t> of a human </a:t>
            </a:r>
            <a:r>
              <a:rPr lang="en-GB" b="0" i="0" u="none" strike="noStrike" dirty="0" err="1">
                <a:solidFill>
                  <a:srgbClr val="222222"/>
                </a:solidFill>
                <a:effectLst/>
                <a:latin typeface="-apple-system"/>
              </a:rPr>
              <a:t>fetus</a:t>
            </a:r>
            <a:r>
              <a:rPr lang="en-GB" b="0" i="0" u="none" strike="noStrike" dirty="0">
                <a:solidFill>
                  <a:srgbClr val="222222"/>
                </a:solidFill>
                <a:effectLst/>
                <a:latin typeface="-apple-system"/>
              </a:rPr>
              <a:t> (extrapolated from data in the mouse). For the sake of clarity, the partial overlap between </a:t>
            </a:r>
            <a:r>
              <a:rPr lang="en-GB" b="0" i="1" u="none" strike="noStrike" dirty="0">
                <a:solidFill>
                  <a:srgbClr val="222222"/>
                </a:solidFill>
                <a:effectLst/>
                <a:latin typeface="-apple-system"/>
              </a:rPr>
              <a:t>HOM</a:t>
            </a:r>
            <a:r>
              <a:rPr lang="en-GB" b="0" i="0" u="none" strike="noStrike" dirty="0">
                <a:solidFill>
                  <a:srgbClr val="222222"/>
                </a:solidFill>
                <a:effectLst/>
                <a:latin typeface="-apple-system"/>
              </a:rPr>
              <a:t> gene transcripts in thoracic and abdominal segments of the fly and overlapping expression domains of mammalian </a:t>
            </a:r>
            <a:r>
              <a:rPr lang="en-GB" b="0" i="1" u="none" strike="noStrike" dirty="0">
                <a:solidFill>
                  <a:srgbClr val="222222"/>
                </a:solidFill>
                <a:effectLst/>
                <a:latin typeface="-apple-system"/>
              </a:rPr>
              <a:t>Hox</a:t>
            </a:r>
            <a:r>
              <a:rPr lang="en-GB" b="0" i="0" u="none" strike="noStrike" dirty="0">
                <a:solidFill>
                  <a:srgbClr val="222222"/>
                </a:solidFill>
                <a:effectLst/>
                <a:latin typeface="-apple-system"/>
              </a:rPr>
              <a:t> genes along the body axis are not represented; hence, each </a:t>
            </a:r>
            <a:r>
              <a:rPr lang="en-GB" b="0" i="0" u="none" strike="noStrike" dirty="0" err="1">
                <a:solidFill>
                  <a:srgbClr val="222222"/>
                </a:solidFill>
                <a:effectLst/>
                <a:latin typeface="-apple-system"/>
              </a:rPr>
              <a:t>color</a:t>
            </a:r>
            <a:r>
              <a:rPr lang="en-GB" b="0" i="0" u="none" strike="noStrike" dirty="0">
                <a:solidFill>
                  <a:srgbClr val="222222"/>
                </a:solidFill>
                <a:effectLst/>
                <a:latin typeface="-apple-system"/>
              </a:rPr>
              <a:t> is meant to show the </a:t>
            </a:r>
            <a:r>
              <a:rPr lang="en-GB" b="0" i="0" u="none" strike="noStrike" dirty="0" err="1">
                <a:solidFill>
                  <a:srgbClr val="222222"/>
                </a:solidFill>
                <a:effectLst/>
                <a:latin typeface="-apple-system"/>
              </a:rPr>
              <a:t>anteriormost</a:t>
            </a:r>
            <a:r>
              <a:rPr lang="en-GB" b="0" i="0" u="none" strike="noStrike" dirty="0">
                <a:solidFill>
                  <a:srgbClr val="222222"/>
                </a:solidFill>
                <a:effectLst/>
                <a:latin typeface="-apple-system"/>
              </a:rPr>
              <a:t> expression domain of a given subfamily. </a:t>
            </a:r>
            <a:r>
              <a:rPr lang="en-GB" b="0" i="1" u="none" strike="noStrike" dirty="0">
                <a:solidFill>
                  <a:srgbClr val="222222"/>
                </a:solidFill>
                <a:effectLst/>
                <a:latin typeface="-apple-system"/>
              </a:rPr>
              <a:t>HOM</a:t>
            </a:r>
            <a:r>
              <a:rPr lang="en-GB" b="0" i="0" u="none" strike="noStrike" dirty="0">
                <a:solidFill>
                  <a:srgbClr val="222222"/>
                </a:solidFill>
                <a:effectLst/>
                <a:latin typeface="-apple-system"/>
              </a:rPr>
              <a:t> gene abbreviations are: </a:t>
            </a:r>
            <a:r>
              <a:rPr lang="en-GB" b="0" i="1" u="none" strike="noStrike" dirty="0">
                <a:solidFill>
                  <a:srgbClr val="222222"/>
                </a:solidFill>
                <a:effectLst/>
                <a:latin typeface="-apple-system"/>
              </a:rPr>
              <a:t>lab, labial; pb, </a:t>
            </a:r>
            <a:r>
              <a:rPr lang="en-GB" b="0" i="1" u="none" strike="noStrike" dirty="0" err="1">
                <a:solidFill>
                  <a:srgbClr val="222222"/>
                </a:solidFill>
                <a:effectLst/>
                <a:latin typeface="-apple-system"/>
              </a:rPr>
              <a:t>proboscipedia</a:t>
            </a:r>
            <a:r>
              <a:rPr lang="en-GB" b="0" i="1" u="none" strike="noStrike" dirty="0">
                <a:solidFill>
                  <a:srgbClr val="222222"/>
                </a:solidFill>
                <a:effectLst/>
                <a:latin typeface="-apple-system"/>
              </a:rPr>
              <a:t>; </a:t>
            </a:r>
            <a:r>
              <a:rPr lang="en-GB" b="0" i="1" u="none" strike="noStrike" dirty="0" err="1">
                <a:solidFill>
                  <a:srgbClr val="222222"/>
                </a:solidFill>
                <a:effectLst/>
                <a:latin typeface="-apple-system"/>
              </a:rPr>
              <a:t>Dfd</a:t>
            </a:r>
            <a:r>
              <a:rPr lang="en-GB" b="0" i="1" u="none" strike="noStrike" dirty="0">
                <a:solidFill>
                  <a:srgbClr val="222222"/>
                </a:solidFill>
                <a:effectLst/>
                <a:latin typeface="-apple-system"/>
              </a:rPr>
              <a:t>, Deformed; </a:t>
            </a:r>
            <a:r>
              <a:rPr lang="en-GB" b="0" i="1" u="none" strike="noStrike" dirty="0" err="1">
                <a:solidFill>
                  <a:srgbClr val="222222"/>
                </a:solidFill>
                <a:effectLst/>
                <a:latin typeface="-apple-system"/>
              </a:rPr>
              <a:t>Scr</a:t>
            </a:r>
            <a:r>
              <a:rPr lang="en-GB" b="0" i="1" u="none" strike="noStrike" dirty="0">
                <a:solidFill>
                  <a:srgbClr val="222222"/>
                </a:solidFill>
                <a:effectLst/>
                <a:latin typeface="-apple-system"/>
              </a:rPr>
              <a:t>, Sex combs reduced; </a:t>
            </a:r>
            <a:r>
              <a:rPr lang="en-GB" b="0" i="1" u="none" strike="noStrike" dirty="0" err="1">
                <a:solidFill>
                  <a:srgbClr val="222222"/>
                </a:solidFill>
                <a:effectLst/>
                <a:latin typeface="-apple-system"/>
              </a:rPr>
              <a:t>Antp</a:t>
            </a:r>
            <a:r>
              <a:rPr lang="en-GB" b="0" i="1" u="none" strike="noStrike" dirty="0">
                <a:solidFill>
                  <a:srgbClr val="222222"/>
                </a:solidFill>
                <a:effectLst/>
                <a:latin typeface="-apple-system"/>
              </a:rPr>
              <a:t>, Antennapedia; </a:t>
            </a:r>
            <a:r>
              <a:rPr lang="en-GB" b="0" i="1" u="none" strike="noStrike" dirty="0" err="1">
                <a:solidFill>
                  <a:srgbClr val="222222"/>
                </a:solidFill>
                <a:effectLst/>
                <a:latin typeface="-apple-system"/>
              </a:rPr>
              <a:t>Ubx</a:t>
            </a:r>
            <a:r>
              <a:rPr lang="en-GB" b="0" i="1" u="none" strike="noStrike" dirty="0">
                <a:solidFill>
                  <a:srgbClr val="222222"/>
                </a:solidFill>
                <a:effectLst/>
                <a:latin typeface="-apple-system"/>
              </a:rPr>
              <a:t>, Ultrabithorax; </a:t>
            </a:r>
            <a:r>
              <a:rPr lang="en-GB" b="0" i="1" u="none" strike="noStrike" dirty="0" err="1">
                <a:solidFill>
                  <a:srgbClr val="222222"/>
                </a:solidFill>
                <a:effectLst/>
                <a:latin typeface="-apple-system"/>
              </a:rPr>
              <a:t>abd</a:t>
            </a:r>
            <a:r>
              <a:rPr lang="en-GB" b="0" i="1" u="none" strike="noStrike" dirty="0">
                <a:solidFill>
                  <a:srgbClr val="222222"/>
                </a:solidFill>
                <a:effectLst/>
                <a:latin typeface="-apple-system"/>
              </a:rPr>
              <a:t>-A, abdominal-A; Abd-B, Abdominal-B</a:t>
            </a:r>
            <a:r>
              <a:rPr lang="en-GB" b="0" i="0" u="none" strike="noStrike" dirty="0">
                <a:solidFill>
                  <a:srgbClr val="222222"/>
                </a:solidFill>
                <a:effectLst/>
                <a:latin typeface="-apple-system"/>
              </a:rPr>
              <a:t>.</a:t>
            </a:r>
          </a:p>
          <a:p>
            <a:endParaRPr lang="en-GB" dirty="0">
              <a:solidFill>
                <a:srgbClr val="222222"/>
              </a:solidFill>
              <a:latin typeface="-apple-system"/>
            </a:endParaRPr>
          </a:p>
          <a:p>
            <a:r>
              <a:rPr lang="en-US" dirty="0"/>
              <a:t>https://</a:t>
            </a:r>
            <a:r>
              <a:rPr lang="en-US" dirty="0" err="1"/>
              <a:t>www.nature.com</a:t>
            </a:r>
            <a:r>
              <a:rPr lang="en-US" dirty="0"/>
              <a:t>/articles/pr19972506</a:t>
            </a:r>
          </a:p>
          <a:p>
            <a:endParaRPr lang="en-US" dirty="0"/>
          </a:p>
        </p:txBody>
      </p:sp>
      <p:sp>
        <p:nvSpPr>
          <p:cNvPr id="4" name="Slide Number Placeholder 3"/>
          <p:cNvSpPr>
            <a:spLocks noGrp="1"/>
          </p:cNvSpPr>
          <p:nvPr>
            <p:ph type="sldNum" sz="quarter" idx="5"/>
          </p:nvPr>
        </p:nvSpPr>
        <p:spPr/>
        <p:txBody>
          <a:bodyPr/>
          <a:lstStyle/>
          <a:p>
            <a:fld id="{B44C7EBF-D2C9-874B-A4DC-ECB174F5481A}" type="slidenum">
              <a:rPr lang="en-US" smtClean="0"/>
              <a:t>7</a:t>
            </a:fld>
            <a:endParaRPr lang="en-US"/>
          </a:p>
        </p:txBody>
      </p:sp>
    </p:spTree>
    <p:extLst>
      <p:ext uri="{BB962C8B-B14F-4D97-AF65-F5344CB8AC3E}">
        <p14:creationId xmlns:p14="http://schemas.microsoft.com/office/powerpoint/2010/main" val="2067209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111111"/>
                </a:solidFill>
                <a:effectLst/>
                <a:latin typeface="Roboto" panose="020F0502020204030204" pitchFamily="34" charset="0"/>
              </a:rPr>
              <a:t>The first two whole genome duplication events pictured by a single chromosome duplicating. Crossed over boxes represent gene duplicate losses and blue arrows indicate whole genome duplication events. Illustration by David </a:t>
            </a:r>
            <a:r>
              <a:rPr lang="en-GB" b="0" i="0" u="none" strike="noStrike" dirty="0" err="1">
                <a:solidFill>
                  <a:srgbClr val="111111"/>
                </a:solidFill>
                <a:effectLst/>
                <a:latin typeface="Roboto" panose="020F0502020204030204" pitchFamily="34" charset="0"/>
              </a:rPr>
              <a:t>Lagman</a:t>
            </a:r>
            <a:r>
              <a:rPr lang="en-GB" b="0" i="0" u="none" strike="noStrike" dirty="0">
                <a:solidFill>
                  <a:srgbClr val="111111"/>
                </a:solidFill>
                <a:effectLst/>
                <a:latin typeface="Roboto" panose="020F0502020204030204" pitchFamily="34" charset="0"/>
              </a:rPr>
              <a:t>. Whole genome duplications is today most common in plants where many species is polyploid i.e. have several copies of each chromosome (Van de Peer et al. 2009). In vertebrates, however, it is not as clear due to that most of today's vertebrates are diploid i.e. have two copies of each chromosome (Van de Peer et al. 2009) often the result of a regression towards a diploid state after duplication. This is believed to happen because diversification of gene copies and their </a:t>
            </a:r>
            <a:r>
              <a:rPr lang="en-GB" b="0" i="0" u="none" strike="noStrike" dirty="0" err="1">
                <a:solidFill>
                  <a:srgbClr val="111111"/>
                </a:solidFill>
                <a:effectLst/>
                <a:latin typeface="Roboto" panose="020F0502020204030204" pitchFamily="34" charset="0"/>
              </a:rPr>
              <a:t>chromsomes</a:t>
            </a:r>
            <a:r>
              <a:rPr lang="en-GB" b="0" i="0" u="none" strike="noStrike" dirty="0">
                <a:solidFill>
                  <a:srgbClr val="111111"/>
                </a:solidFill>
                <a:effectLst/>
                <a:latin typeface="Roboto" panose="020F0502020204030204" pitchFamily="34" charset="0"/>
              </a:rPr>
              <a:t> over time makes them less similar to the other in the pair (Wolfe 2001). Examples of extant tetraploid vertebrates are the African clawed frog Xenopus </a:t>
            </a:r>
            <a:r>
              <a:rPr lang="en-GB" b="0" i="0" u="none" strike="noStrike" dirty="0" err="1">
                <a:solidFill>
                  <a:srgbClr val="111111"/>
                </a:solidFill>
                <a:effectLst/>
                <a:latin typeface="Roboto" panose="020F0502020204030204" pitchFamily="34" charset="0"/>
              </a:rPr>
              <a:t>laevis</a:t>
            </a:r>
            <a:r>
              <a:rPr lang="en-GB" b="0" i="0" u="none" strike="noStrike" dirty="0">
                <a:solidFill>
                  <a:srgbClr val="111111"/>
                </a:solidFill>
                <a:effectLst/>
                <a:latin typeface="Roboto" panose="020F0502020204030204" pitchFamily="34" charset="0"/>
              </a:rPr>
              <a:t> and common carp Cyprinus </a:t>
            </a:r>
            <a:r>
              <a:rPr lang="en-GB" b="0" i="0" u="none" strike="noStrike" dirty="0" err="1">
                <a:solidFill>
                  <a:srgbClr val="111111"/>
                </a:solidFill>
                <a:effectLst/>
                <a:latin typeface="Roboto" panose="020F0502020204030204" pitchFamily="34" charset="0"/>
              </a:rPr>
              <a:t>carpio</a:t>
            </a:r>
            <a:r>
              <a:rPr lang="en-GB" b="0" i="0" u="none" strike="noStrike" dirty="0">
                <a:solidFill>
                  <a:srgbClr val="111111"/>
                </a:solidFill>
                <a:effectLst/>
                <a:latin typeface="Roboto" panose="020F0502020204030204" pitchFamily="34" charset="0"/>
              </a:rPr>
              <a:t> (</a:t>
            </a:r>
            <a:r>
              <a:rPr lang="en-GB" b="0" i="0" u="none" strike="noStrike" dirty="0" err="1">
                <a:solidFill>
                  <a:srgbClr val="111111"/>
                </a:solidFill>
                <a:effectLst/>
                <a:latin typeface="Roboto" panose="020F0502020204030204" pitchFamily="34" charset="0"/>
              </a:rPr>
              <a:t>Larhammar</a:t>
            </a:r>
            <a:r>
              <a:rPr lang="en-GB" b="0" i="0" u="none" strike="noStrike" dirty="0">
                <a:solidFill>
                  <a:srgbClr val="111111"/>
                </a:solidFill>
                <a:effectLst/>
                <a:latin typeface="Roboto" panose="020F0502020204030204" pitchFamily="34" charset="0"/>
              </a:rPr>
              <a:t> and </a:t>
            </a:r>
            <a:r>
              <a:rPr lang="en-GB" b="0" i="0" u="none" strike="noStrike" dirty="0" err="1">
                <a:solidFill>
                  <a:srgbClr val="111111"/>
                </a:solidFill>
                <a:effectLst/>
                <a:latin typeface="Roboto" panose="020F0502020204030204" pitchFamily="34" charset="0"/>
              </a:rPr>
              <a:t>Risinger</a:t>
            </a:r>
            <a:r>
              <a:rPr lang="en-GB" b="0" i="0" u="none" strike="noStrike" dirty="0">
                <a:solidFill>
                  <a:srgbClr val="111111"/>
                </a:solidFill>
                <a:effectLst/>
                <a:latin typeface="Roboto" panose="020F0502020204030204" pitchFamily="34" charset="0"/>
              </a:rPr>
              <a:t> 1994).</a:t>
            </a:r>
          </a:p>
          <a:p>
            <a:endParaRPr lang="en-US" dirty="0"/>
          </a:p>
        </p:txBody>
      </p:sp>
      <p:sp>
        <p:nvSpPr>
          <p:cNvPr id="4" name="Slide Number Placeholder 3"/>
          <p:cNvSpPr>
            <a:spLocks noGrp="1"/>
          </p:cNvSpPr>
          <p:nvPr>
            <p:ph type="sldNum" sz="quarter" idx="5"/>
          </p:nvPr>
        </p:nvSpPr>
        <p:spPr/>
        <p:txBody>
          <a:bodyPr/>
          <a:lstStyle/>
          <a:p>
            <a:fld id="{B44C7EBF-D2C9-874B-A4DC-ECB174F5481A}" type="slidenum">
              <a:rPr lang="en-US" smtClean="0"/>
              <a:t>8</a:t>
            </a:fld>
            <a:endParaRPr lang="en-US"/>
          </a:p>
        </p:txBody>
      </p:sp>
    </p:spTree>
    <p:extLst>
      <p:ext uri="{BB962C8B-B14F-4D97-AF65-F5344CB8AC3E}">
        <p14:creationId xmlns:p14="http://schemas.microsoft.com/office/powerpoint/2010/main" val="784897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ltLang="en-US" dirty="0">
              <a:solidFill>
                <a:srgbClr val="000000"/>
              </a:solidFill>
            </a:endParaRPr>
          </a:p>
          <a:p>
            <a:r>
              <a:rPr lang="en-GB" altLang="en-US" dirty="0">
                <a:solidFill>
                  <a:srgbClr val="000000"/>
                </a:solidFill>
              </a:rPr>
              <a:t>Trisomy 13 (Patau syndrome) and trisomy 18 (Edwards syndrome) are the other two well known human </a:t>
            </a:r>
            <a:r>
              <a:rPr lang="en-GB" altLang="en-US" dirty="0" err="1">
                <a:solidFill>
                  <a:srgbClr val="000000"/>
                </a:solidFill>
              </a:rPr>
              <a:t>trisomies</a:t>
            </a:r>
            <a:r>
              <a:rPr lang="en-GB" altLang="en-US" dirty="0">
                <a:solidFill>
                  <a:srgbClr val="000000"/>
                </a:solidFill>
              </a:rPr>
              <a:t> (both survive less than a few years)</a:t>
            </a:r>
          </a:p>
          <a:p>
            <a:endParaRPr lang="en-US" dirty="0"/>
          </a:p>
        </p:txBody>
      </p:sp>
      <p:sp>
        <p:nvSpPr>
          <p:cNvPr id="4" name="Slide Number Placeholder 3"/>
          <p:cNvSpPr>
            <a:spLocks noGrp="1"/>
          </p:cNvSpPr>
          <p:nvPr>
            <p:ph type="sldNum" sz="quarter" idx="5"/>
          </p:nvPr>
        </p:nvSpPr>
        <p:spPr/>
        <p:txBody>
          <a:bodyPr/>
          <a:lstStyle/>
          <a:p>
            <a:fld id="{B44C7EBF-D2C9-874B-A4DC-ECB174F5481A}" type="slidenum">
              <a:rPr lang="en-US" smtClean="0"/>
              <a:t>11</a:t>
            </a:fld>
            <a:endParaRPr lang="en-US"/>
          </a:p>
        </p:txBody>
      </p:sp>
    </p:spTree>
    <p:extLst>
      <p:ext uri="{BB962C8B-B14F-4D97-AF65-F5344CB8AC3E}">
        <p14:creationId xmlns:p14="http://schemas.microsoft.com/office/powerpoint/2010/main" val="19030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Satellite DNA is present in centromeres and heterochromatic (covered in the practical). Microsatellites are used in DNA fingerprinting </a:t>
            </a:r>
          </a:p>
        </p:txBody>
      </p:sp>
      <p:sp>
        <p:nvSpPr>
          <p:cNvPr id="4" name="Slide Number Placeholder 3"/>
          <p:cNvSpPr>
            <a:spLocks noGrp="1"/>
          </p:cNvSpPr>
          <p:nvPr>
            <p:ph type="sldNum" sz="quarter" idx="5"/>
          </p:nvPr>
        </p:nvSpPr>
        <p:spPr/>
        <p:txBody>
          <a:bodyPr/>
          <a:lstStyle/>
          <a:p>
            <a:fld id="{B44C7EBF-D2C9-874B-A4DC-ECB174F5481A}" type="slidenum">
              <a:rPr lang="en-US" smtClean="0"/>
              <a:t>15</a:t>
            </a:fld>
            <a:endParaRPr lang="en-US"/>
          </a:p>
        </p:txBody>
      </p:sp>
    </p:spTree>
    <p:extLst>
      <p:ext uri="{BB962C8B-B14F-4D97-AF65-F5344CB8AC3E}">
        <p14:creationId xmlns:p14="http://schemas.microsoft.com/office/powerpoint/2010/main" val="30966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DR=direct repeat. ITR=inverted terminal repeats. These are involved in replication of the element or are a marker of insertion. Not needed for the purposes of this module</a:t>
            </a:r>
          </a:p>
        </p:txBody>
      </p:sp>
      <p:sp>
        <p:nvSpPr>
          <p:cNvPr id="4" name="Slide Number Placeholder 3"/>
          <p:cNvSpPr>
            <a:spLocks noGrp="1"/>
          </p:cNvSpPr>
          <p:nvPr>
            <p:ph type="sldNum" sz="quarter" idx="5"/>
          </p:nvPr>
        </p:nvSpPr>
        <p:spPr/>
        <p:txBody>
          <a:bodyPr/>
          <a:lstStyle/>
          <a:p>
            <a:fld id="{B44C7EBF-D2C9-874B-A4DC-ECB174F5481A}" type="slidenum">
              <a:rPr lang="en-US" smtClean="0"/>
              <a:t>19</a:t>
            </a:fld>
            <a:endParaRPr lang="en-US"/>
          </a:p>
        </p:txBody>
      </p:sp>
    </p:spTree>
    <p:extLst>
      <p:ext uri="{BB962C8B-B14F-4D97-AF65-F5344CB8AC3E}">
        <p14:creationId xmlns:p14="http://schemas.microsoft.com/office/powerpoint/2010/main" val="393749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111111"/>
                </a:solidFill>
                <a:effectLst/>
                <a:latin typeface="Roboto" panose="02000000000000000000" pitchFamily="2" charset="0"/>
              </a:rPr>
              <a:t>“Transposable element classification and molecular structure. LTR-transposons or human endogenous retroviruses (HERVs) are classified in 30–50 distinct families (Gifford and </a:t>
            </a:r>
            <a:r>
              <a:rPr lang="en-GB" b="0" i="0" u="none" strike="noStrike" dirty="0" err="1">
                <a:solidFill>
                  <a:srgbClr val="111111"/>
                </a:solidFill>
                <a:effectLst/>
                <a:latin typeface="Roboto" panose="02000000000000000000" pitchFamily="2" charset="0"/>
              </a:rPr>
              <a:t>Tristem</a:t>
            </a:r>
            <a:r>
              <a:rPr lang="en-GB" b="0" i="0" u="none" strike="noStrike" dirty="0">
                <a:solidFill>
                  <a:srgbClr val="111111"/>
                </a:solidFill>
                <a:effectLst/>
                <a:latin typeface="Roboto" panose="02000000000000000000" pitchFamily="2" charset="0"/>
              </a:rPr>
              <a:t>, 2003) and structurally resemble exogenous retroviruses with two Long Terminal Repeat sequences flanking the coding sequences of the functional polyproteins capsid (gag), protease, polymerase and reverse transcriptase (pol) and envelope (env) that, however, lack the envelope component that is required to exit the cell. Non-LTR-retrotransposons include long interspersed elements (LINEs, present in 20.4% of the human genome), short interspersed elements (SINEs, 10.2%), and SVAs (SINE-R/VNTR/Alu-like, 2.6%). L1 elements require an intact 5′ untranslated region (UTR) that functions as an internal promoter and the production of full-length L1 mRNA that contains functional ORF1 (open reading frame) and ORF2 proteins, encoding for a reverse transcriptase [Moran et al., 1996]. </a:t>
            </a:r>
            <a:r>
              <a:rPr lang="en-GB" b="0" i="0" u="none" strike="noStrike" dirty="0" err="1">
                <a:solidFill>
                  <a:srgbClr val="111111"/>
                </a:solidFill>
                <a:effectLst/>
                <a:latin typeface="Roboto" panose="02000000000000000000" pitchFamily="2" charset="0"/>
              </a:rPr>
              <a:t>Alus</a:t>
            </a:r>
            <a:r>
              <a:rPr lang="en-GB" b="0" i="0" u="none" strike="noStrike" dirty="0">
                <a:solidFill>
                  <a:srgbClr val="111111"/>
                </a:solidFill>
                <a:effectLst/>
                <a:latin typeface="Roboto" panose="02000000000000000000" pitchFamily="2" charset="0"/>
              </a:rPr>
              <a:t> consist of a tRNA-related region that represents the internal promoter stretch, followed by a tRNA unrelated region and a LINE-related region, which is used by the SINE element to bind LINE-encoded proteins to complete LINE-1-mediated </a:t>
            </a:r>
            <a:r>
              <a:rPr lang="en-GB" b="0" i="0" u="none" strike="noStrike" dirty="0" err="1">
                <a:solidFill>
                  <a:srgbClr val="111111"/>
                </a:solidFill>
                <a:effectLst/>
                <a:latin typeface="Roboto" panose="02000000000000000000" pitchFamily="2" charset="0"/>
              </a:rPr>
              <a:t>retrotransposition</a:t>
            </a:r>
            <a:r>
              <a:rPr lang="en-GB" b="0" i="0" u="none" strike="noStrike" dirty="0">
                <a:solidFill>
                  <a:srgbClr val="111111"/>
                </a:solidFill>
                <a:effectLst/>
                <a:latin typeface="Roboto" panose="02000000000000000000" pitchFamily="2" charset="0"/>
              </a:rPr>
              <a:t> (Kajikawa and Okada, 2002). </a:t>
            </a:r>
            <a:r>
              <a:rPr lang="en-GB" b="0" i="0" u="none" strike="noStrike" dirty="0" err="1">
                <a:solidFill>
                  <a:srgbClr val="111111"/>
                </a:solidFill>
                <a:effectLst/>
                <a:latin typeface="Roboto" panose="02000000000000000000" pitchFamily="2" charset="0"/>
              </a:rPr>
              <a:t>Alus</a:t>
            </a:r>
            <a:r>
              <a:rPr lang="en-GB" b="0" i="0" u="none" strike="noStrike" dirty="0">
                <a:solidFill>
                  <a:srgbClr val="111111"/>
                </a:solidFill>
                <a:effectLst/>
                <a:latin typeface="Roboto" panose="02000000000000000000" pitchFamily="2" charset="0"/>
              </a:rPr>
              <a:t> derive their name from the presence of a single recognition site for the restriction enzyme </a:t>
            </a:r>
            <a:r>
              <a:rPr lang="en-GB" b="0" i="0" u="none" strike="noStrike" dirty="0" err="1">
                <a:solidFill>
                  <a:srgbClr val="111111"/>
                </a:solidFill>
                <a:effectLst/>
                <a:latin typeface="Roboto" panose="02000000000000000000" pitchFamily="2" charset="0"/>
              </a:rPr>
              <a:t>AluI</a:t>
            </a:r>
            <a:r>
              <a:rPr lang="en-GB" b="0" i="0" u="none" strike="noStrike" dirty="0">
                <a:solidFill>
                  <a:srgbClr val="111111"/>
                </a:solidFill>
                <a:effectLst/>
                <a:latin typeface="Roboto" panose="02000000000000000000" pitchFamily="2" charset="0"/>
              </a:rPr>
              <a:t>. SINEs are the second most abundant class of mobile elements with more than 1.6 million sites, of which 1.1 million are </a:t>
            </a:r>
            <a:r>
              <a:rPr lang="en-GB" b="0" i="0" u="none" strike="noStrike" dirty="0" err="1">
                <a:solidFill>
                  <a:srgbClr val="111111"/>
                </a:solidFill>
                <a:effectLst/>
                <a:latin typeface="Roboto" panose="02000000000000000000" pitchFamily="2" charset="0"/>
              </a:rPr>
              <a:t>Alus</a:t>
            </a:r>
            <a:r>
              <a:rPr lang="en-GB" b="0" i="0" u="none" strike="noStrike" dirty="0">
                <a:solidFill>
                  <a:srgbClr val="111111"/>
                </a:solidFill>
                <a:effectLst/>
                <a:latin typeface="Roboto" panose="02000000000000000000" pitchFamily="2" charset="0"/>
              </a:rPr>
              <a:t> interspersed in the genome between genes and within the introns. SVAs consist of four domains including a CT-rich repeat at the 5′ end, commonly referred to as CT-hexamer, an Alu-like sequence, so-called for homology with two antisense Alu-like fragments, a GC-variable number tandem repeats (VNTR), whose length determines variation of the full-length SVA elements, a sequence derived from the envelope gene (env) and a SINE-R, an LTR of an extinct HERV-K10 [</a:t>
            </a:r>
            <a:r>
              <a:rPr lang="en-GB" b="0" i="0" u="none" strike="noStrike" dirty="0" err="1">
                <a:solidFill>
                  <a:srgbClr val="111111"/>
                </a:solidFill>
                <a:effectLst/>
                <a:latin typeface="Roboto" panose="02000000000000000000" pitchFamily="2" charset="0"/>
              </a:rPr>
              <a:t>Hancks</a:t>
            </a:r>
            <a:r>
              <a:rPr lang="en-GB" b="0" i="0" u="none" strike="noStrike" dirty="0">
                <a:solidFill>
                  <a:srgbClr val="111111"/>
                </a:solidFill>
                <a:effectLst/>
                <a:latin typeface="Roboto" panose="02000000000000000000" pitchFamily="2" charset="0"/>
              </a:rPr>
              <a:t> et al., 2012]. In the DNA transposons a protein called transposase is bound by terminal inverted repeats (TIRs) that flank the TE, excises the TE out of the donor position and re-integrates it into the genome. In this schematic representation, the genomes of different TEs are not shown to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11111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111111"/>
                </a:solidFill>
                <a:effectLst/>
                <a:latin typeface="Roboto" panose="02000000000000000000" pitchFamily="2" charset="0"/>
              </a:rPr>
              <a:t>https://</a:t>
            </a:r>
            <a:r>
              <a:rPr lang="en-GB" b="0" i="0" u="none" strike="noStrike" dirty="0" err="1">
                <a:solidFill>
                  <a:srgbClr val="111111"/>
                </a:solidFill>
                <a:effectLst/>
                <a:latin typeface="Roboto" panose="02000000000000000000" pitchFamily="2" charset="0"/>
              </a:rPr>
              <a:t>www.researchgate.net</a:t>
            </a:r>
            <a:r>
              <a:rPr lang="en-GB" b="0" i="0" u="none" strike="noStrike" dirty="0">
                <a:solidFill>
                  <a:srgbClr val="111111"/>
                </a:solidFill>
                <a:effectLst/>
                <a:latin typeface="Roboto" panose="02000000000000000000" pitchFamily="2" charset="0"/>
              </a:rPr>
              <a:t>/figure/Transposable-element-classification-and-molecular-structure-LTR-transposons-or-human_fig2_260446945</a:t>
            </a:r>
          </a:p>
          <a:p>
            <a:endParaRPr lang="en-US" dirty="0"/>
          </a:p>
        </p:txBody>
      </p:sp>
      <p:sp>
        <p:nvSpPr>
          <p:cNvPr id="4" name="Slide Number Placeholder 3"/>
          <p:cNvSpPr>
            <a:spLocks noGrp="1"/>
          </p:cNvSpPr>
          <p:nvPr>
            <p:ph type="sldNum" sz="quarter" idx="5"/>
          </p:nvPr>
        </p:nvSpPr>
        <p:spPr/>
        <p:txBody>
          <a:bodyPr/>
          <a:lstStyle/>
          <a:p>
            <a:fld id="{B44C7EBF-D2C9-874B-A4DC-ECB174F5481A}" type="slidenum">
              <a:rPr lang="en-US" smtClean="0"/>
              <a:t>22</a:t>
            </a:fld>
            <a:endParaRPr lang="en-US"/>
          </a:p>
        </p:txBody>
      </p:sp>
    </p:spTree>
    <p:extLst>
      <p:ext uri="{BB962C8B-B14F-4D97-AF65-F5344CB8AC3E}">
        <p14:creationId xmlns:p14="http://schemas.microsoft.com/office/powerpoint/2010/main" val="887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pubmed.ncbi.nlm.nih.gov</a:t>
            </a:r>
            <a:r>
              <a:rPr lang="en-US" dirty="0"/>
              <a:t>/9971829/</a:t>
            </a:r>
          </a:p>
        </p:txBody>
      </p:sp>
      <p:sp>
        <p:nvSpPr>
          <p:cNvPr id="4" name="Slide Number Placeholder 3"/>
          <p:cNvSpPr>
            <a:spLocks noGrp="1"/>
          </p:cNvSpPr>
          <p:nvPr>
            <p:ph type="sldNum" sz="quarter" idx="5"/>
          </p:nvPr>
        </p:nvSpPr>
        <p:spPr/>
        <p:txBody>
          <a:bodyPr/>
          <a:lstStyle/>
          <a:p>
            <a:fld id="{B44C7EBF-D2C9-874B-A4DC-ECB174F5481A}" type="slidenum">
              <a:rPr lang="en-US" smtClean="0"/>
              <a:t>29</a:t>
            </a:fld>
            <a:endParaRPr lang="en-US"/>
          </a:p>
        </p:txBody>
      </p:sp>
    </p:spTree>
    <p:extLst>
      <p:ext uri="{BB962C8B-B14F-4D97-AF65-F5344CB8AC3E}">
        <p14:creationId xmlns:p14="http://schemas.microsoft.com/office/powerpoint/2010/main" val="370777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8A6F8-27F7-016C-3EF1-548BA9A9ECA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3308EFB-2A98-4817-B7FA-2E244B7E31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0793EEC-B90F-B2C2-83A2-6E13B9A1B817}"/>
              </a:ext>
            </a:extLst>
          </p:cNvPr>
          <p:cNvSpPr>
            <a:spLocks noGrp="1"/>
          </p:cNvSpPr>
          <p:nvPr>
            <p:ph type="dt" sz="half" idx="10"/>
          </p:nvPr>
        </p:nvSpPr>
        <p:spPr/>
        <p:txBody>
          <a:bodyPr/>
          <a:lstStyle/>
          <a:p>
            <a:fld id="{02EDA9B1-14F8-D34E-B8F7-9B4195881196}" type="datetimeFigureOut">
              <a:rPr lang="en-US" smtClean="0"/>
              <a:t>11/9/22</a:t>
            </a:fld>
            <a:endParaRPr lang="en-US"/>
          </a:p>
        </p:txBody>
      </p:sp>
      <p:sp>
        <p:nvSpPr>
          <p:cNvPr id="5" name="Footer Placeholder 4">
            <a:extLst>
              <a:ext uri="{FF2B5EF4-FFF2-40B4-BE49-F238E27FC236}">
                <a16:creationId xmlns:a16="http://schemas.microsoft.com/office/drawing/2014/main" id="{7AB34955-58B9-3007-44BC-35511CE529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C0AF3-D01F-EE8D-E127-F0D9774475FC}"/>
              </a:ext>
            </a:extLst>
          </p:cNvPr>
          <p:cNvSpPr>
            <a:spLocks noGrp="1"/>
          </p:cNvSpPr>
          <p:nvPr>
            <p:ph type="sldNum" sz="quarter" idx="12"/>
          </p:nvPr>
        </p:nvSpPr>
        <p:spPr/>
        <p:txBody>
          <a:bodyPr/>
          <a:lstStyle/>
          <a:p>
            <a:fld id="{4F629DC5-69A2-E44C-9072-FDB9293EE7B9}" type="slidenum">
              <a:rPr lang="en-US" smtClean="0"/>
              <a:t>‹#›</a:t>
            </a:fld>
            <a:endParaRPr lang="en-US"/>
          </a:p>
        </p:txBody>
      </p:sp>
    </p:spTree>
    <p:extLst>
      <p:ext uri="{BB962C8B-B14F-4D97-AF65-F5344CB8AC3E}">
        <p14:creationId xmlns:p14="http://schemas.microsoft.com/office/powerpoint/2010/main" val="3888892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54BE-75A3-17FD-627D-F8F748BAA88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6F461F7-D539-BCDA-F8D3-C94E75EBD3A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DAEE2A-5237-991C-104C-F911391E0AAB}"/>
              </a:ext>
            </a:extLst>
          </p:cNvPr>
          <p:cNvSpPr>
            <a:spLocks noGrp="1"/>
          </p:cNvSpPr>
          <p:nvPr>
            <p:ph type="dt" sz="half" idx="10"/>
          </p:nvPr>
        </p:nvSpPr>
        <p:spPr/>
        <p:txBody>
          <a:bodyPr/>
          <a:lstStyle/>
          <a:p>
            <a:fld id="{02EDA9B1-14F8-D34E-B8F7-9B4195881196}" type="datetimeFigureOut">
              <a:rPr lang="en-US" smtClean="0"/>
              <a:t>11/9/22</a:t>
            </a:fld>
            <a:endParaRPr lang="en-US"/>
          </a:p>
        </p:txBody>
      </p:sp>
      <p:sp>
        <p:nvSpPr>
          <p:cNvPr id="5" name="Footer Placeholder 4">
            <a:extLst>
              <a:ext uri="{FF2B5EF4-FFF2-40B4-BE49-F238E27FC236}">
                <a16:creationId xmlns:a16="http://schemas.microsoft.com/office/drawing/2014/main" id="{F6A059B6-E491-D22A-CCCC-56932AA69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1B192-646A-961A-1996-4B874ACF9320}"/>
              </a:ext>
            </a:extLst>
          </p:cNvPr>
          <p:cNvSpPr>
            <a:spLocks noGrp="1"/>
          </p:cNvSpPr>
          <p:nvPr>
            <p:ph type="sldNum" sz="quarter" idx="12"/>
          </p:nvPr>
        </p:nvSpPr>
        <p:spPr/>
        <p:txBody>
          <a:bodyPr/>
          <a:lstStyle/>
          <a:p>
            <a:fld id="{4F629DC5-69A2-E44C-9072-FDB9293EE7B9}" type="slidenum">
              <a:rPr lang="en-US" smtClean="0"/>
              <a:t>‹#›</a:t>
            </a:fld>
            <a:endParaRPr lang="en-US"/>
          </a:p>
        </p:txBody>
      </p:sp>
    </p:spTree>
    <p:extLst>
      <p:ext uri="{BB962C8B-B14F-4D97-AF65-F5344CB8AC3E}">
        <p14:creationId xmlns:p14="http://schemas.microsoft.com/office/powerpoint/2010/main" val="111884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59DBA9-5EFA-191F-3968-99496597B1A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94EA8B-C04F-B3C0-0ED8-70AFF4D33FB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CF2EF0-D6C0-F702-04CE-EA35A44A0B8E}"/>
              </a:ext>
            </a:extLst>
          </p:cNvPr>
          <p:cNvSpPr>
            <a:spLocks noGrp="1"/>
          </p:cNvSpPr>
          <p:nvPr>
            <p:ph type="dt" sz="half" idx="10"/>
          </p:nvPr>
        </p:nvSpPr>
        <p:spPr/>
        <p:txBody>
          <a:bodyPr/>
          <a:lstStyle/>
          <a:p>
            <a:fld id="{02EDA9B1-14F8-D34E-B8F7-9B4195881196}" type="datetimeFigureOut">
              <a:rPr lang="en-US" smtClean="0"/>
              <a:t>11/9/22</a:t>
            </a:fld>
            <a:endParaRPr lang="en-US"/>
          </a:p>
        </p:txBody>
      </p:sp>
      <p:sp>
        <p:nvSpPr>
          <p:cNvPr id="5" name="Footer Placeholder 4">
            <a:extLst>
              <a:ext uri="{FF2B5EF4-FFF2-40B4-BE49-F238E27FC236}">
                <a16:creationId xmlns:a16="http://schemas.microsoft.com/office/drawing/2014/main" id="{A2BBD2B8-7562-5B4B-3DEA-AF5740B6E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DAD8DE-259C-0CAD-49A8-A6A55CF1DBDC}"/>
              </a:ext>
            </a:extLst>
          </p:cNvPr>
          <p:cNvSpPr>
            <a:spLocks noGrp="1"/>
          </p:cNvSpPr>
          <p:nvPr>
            <p:ph type="sldNum" sz="quarter" idx="12"/>
          </p:nvPr>
        </p:nvSpPr>
        <p:spPr/>
        <p:txBody>
          <a:bodyPr/>
          <a:lstStyle/>
          <a:p>
            <a:fld id="{4F629DC5-69A2-E44C-9072-FDB9293EE7B9}" type="slidenum">
              <a:rPr lang="en-US" smtClean="0"/>
              <a:t>‹#›</a:t>
            </a:fld>
            <a:endParaRPr lang="en-US"/>
          </a:p>
        </p:txBody>
      </p:sp>
    </p:spTree>
    <p:extLst>
      <p:ext uri="{BB962C8B-B14F-4D97-AF65-F5344CB8AC3E}">
        <p14:creationId xmlns:p14="http://schemas.microsoft.com/office/powerpoint/2010/main" val="174256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6767-BDDA-C1BE-6699-1AA55CADEF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5C0E271-E2A7-F18F-2751-5EC1FA8E9E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E3CB93-7C59-BE24-0029-8CD8847220BE}"/>
              </a:ext>
            </a:extLst>
          </p:cNvPr>
          <p:cNvSpPr>
            <a:spLocks noGrp="1"/>
          </p:cNvSpPr>
          <p:nvPr>
            <p:ph type="dt" sz="half" idx="10"/>
          </p:nvPr>
        </p:nvSpPr>
        <p:spPr/>
        <p:txBody>
          <a:bodyPr/>
          <a:lstStyle/>
          <a:p>
            <a:fld id="{02EDA9B1-14F8-D34E-B8F7-9B4195881196}" type="datetimeFigureOut">
              <a:rPr lang="en-US" smtClean="0"/>
              <a:t>11/9/22</a:t>
            </a:fld>
            <a:endParaRPr lang="en-US"/>
          </a:p>
        </p:txBody>
      </p:sp>
      <p:sp>
        <p:nvSpPr>
          <p:cNvPr id="5" name="Footer Placeholder 4">
            <a:extLst>
              <a:ext uri="{FF2B5EF4-FFF2-40B4-BE49-F238E27FC236}">
                <a16:creationId xmlns:a16="http://schemas.microsoft.com/office/drawing/2014/main" id="{DCA693E3-CAD4-8AF7-36CB-3C9DAF384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6A25F-B7BB-B3D8-CD62-E385BB3F2AF8}"/>
              </a:ext>
            </a:extLst>
          </p:cNvPr>
          <p:cNvSpPr>
            <a:spLocks noGrp="1"/>
          </p:cNvSpPr>
          <p:nvPr>
            <p:ph type="sldNum" sz="quarter" idx="12"/>
          </p:nvPr>
        </p:nvSpPr>
        <p:spPr/>
        <p:txBody>
          <a:bodyPr/>
          <a:lstStyle/>
          <a:p>
            <a:fld id="{4F629DC5-69A2-E44C-9072-FDB9293EE7B9}" type="slidenum">
              <a:rPr lang="en-US" smtClean="0"/>
              <a:t>‹#›</a:t>
            </a:fld>
            <a:endParaRPr lang="en-US"/>
          </a:p>
        </p:txBody>
      </p:sp>
    </p:spTree>
    <p:extLst>
      <p:ext uri="{BB962C8B-B14F-4D97-AF65-F5344CB8AC3E}">
        <p14:creationId xmlns:p14="http://schemas.microsoft.com/office/powerpoint/2010/main" val="2747808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9724C-9723-96F5-BE21-9FBC04A5F5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F55388A-49E0-F709-27B6-29A92AFD44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0E6213C-6A72-5D21-79F4-D1CCDD225E2E}"/>
              </a:ext>
            </a:extLst>
          </p:cNvPr>
          <p:cNvSpPr>
            <a:spLocks noGrp="1"/>
          </p:cNvSpPr>
          <p:nvPr>
            <p:ph type="dt" sz="half" idx="10"/>
          </p:nvPr>
        </p:nvSpPr>
        <p:spPr/>
        <p:txBody>
          <a:bodyPr/>
          <a:lstStyle/>
          <a:p>
            <a:fld id="{02EDA9B1-14F8-D34E-B8F7-9B4195881196}" type="datetimeFigureOut">
              <a:rPr lang="en-US" smtClean="0"/>
              <a:t>11/9/22</a:t>
            </a:fld>
            <a:endParaRPr lang="en-US"/>
          </a:p>
        </p:txBody>
      </p:sp>
      <p:sp>
        <p:nvSpPr>
          <p:cNvPr id="5" name="Footer Placeholder 4">
            <a:extLst>
              <a:ext uri="{FF2B5EF4-FFF2-40B4-BE49-F238E27FC236}">
                <a16:creationId xmlns:a16="http://schemas.microsoft.com/office/drawing/2014/main" id="{EAF83DF8-6BBD-526A-F12A-D64F1A7C1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D8569-F8BD-BA22-6B29-0BF7DAE686D3}"/>
              </a:ext>
            </a:extLst>
          </p:cNvPr>
          <p:cNvSpPr>
            <a:spLocks noGrp="1"/>
          </p:cNvSpPr>
          <p:nvPr>
            <p:ph type="sldNum" sz="quarter" idx="12"/>
          </p:nvPr>
        </p:nvSpPr>
        <p:spPr/>
        <p:txBody>
          <a:bodyPr/>
          <a:lstStyle/>
          <a:p>
            <a:fld id="{4F629DC5-69A2-E44C-9072-FDB9293EE7B9}" type="slidenum">
              <a:rPr lang="en-US" smtClean="0"/>
              <a:t>‹#›</a:t>
            </a:fld>
            <a:endParaRPr lang="en-US"/>
          </a:p>
        </p:txBody>
      </p:sp>
    </p:spTree>
    <p:extLst>
      <p:ext uri="{BB962C8B-B14F-4D97-AF65-F5344CB8AC3E}">
        <p14:creationId xmlns:p14="http://schemas.microsoft.com/office/powerpoint/2010/main" val="3590375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AC95-954C-A6FE-2247-1B4E15F2B1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AA6E62-1C9E-99E6-4B28-CD9F98BA7B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DE79819-B04D-F146-4A32-8B823F8BECF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56B0E09-DD3D-614A-3E4A-FDB33497EFBA}"/>
              </a:ext>
            </a:extLst>
          </p:cNvPr>
          <p:cNvSpPr>
            <a:spLocks noGrp="1"/>
          </p:cNvSpPr>
          <p:nvPr>
            <p:ph type="dt" sz="half" idx="10"/>
          </p:nvPr>
        </p:nvSpPr>
        <p:spPr/>
        <p:txBody>
          <a:bodyPr/>
          <a:lstStyle/>
          <a:p>
            <a:fld id="{02EDA9B1-14F8-D34E-B8F7-9B4195881196}" type="datetimeFigureOut">
              <a:rPr lang="en-US" smtClean="0"/>
              <a:t>11/9/22</a:t>
            </a:fld>
            <a:endParaRPr lang="en-US"/>
          </a:p>
        </p:txBody>
      </p:sp>
      <p:sp>
        <p:nvSpPr>
          <p:cNvPr id="6" name="Footer Placeholder 5">
            <a:extLst>
              <a:ext uri="{FF2B5EF4-FFF2-40B4-BE49-F238E27FC236}">
                <a16:creationId xmlns:a16="http://schemas.microsoft.com/office/drawing/2014/main" id="{63ED7F0A-5C88-6914-9905-8DD757530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BC3E1C-F1C3-D073-5B2C-2AD327B94FF8}"/>
              </a:ext>
            </a:extLst>
          </p:cNvPr>
          <p:cNvSpPr>
            <a:spLocks noGrp="1"/>
          </p:cNvSpPr>
          <p:nvPr>
            <p:ph type="sldNum" sz="quarter" idx="12"/>
          </p:nvPr>
        </p:nvSpPr>
        <p:spPr/>
        <p:txBody>
          <a:bodyPr/>
          <a:lstStyle/>
          <a:p>
            <a:fld id="{4F629DC5-69A2-E44C-9072-FDB9293EE7B9}" type="slidenum">
              <a:rPr lang="en-US" smtClean="0"/>
              <a:t>‹#›</a:t>
            </a:fld>
            <a:endParaRPr lang="en-US"/>
          </a:p>
        </p:txBody>
      </p:sp>
    </p:spTree>
    <p:extLst>
      <p:ext uri="{BB962C8B-B14F-4D97-AF65-F5344CB8AC3E}">
        <p14:creationId xmlns:p14="http://schemas.microsoft.com/office/powerpoint/2010/main" val="3531710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B700-2135-4110-DBA1-A2D57875946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26D627A-8A69-9B6D-A66E-F0F3889DDA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CFF201F-70D8-871B-3D91-4C86030D690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C879CAF-FD8D-EADA-B012-C067602D98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F9B94EF-95B2-68A0-CA76-3C19676679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8884ED6-C697-A9CB-4006-C40BAA55C7DA}"/>
              </a:ext>
            </a:extLst>
          </p:cNvPr>
          <p:cNvSpPr>
            <a:spLocks noGrp="1"/>
          </p:cNvSpPr>
          <p:nvPr>
            <p:ph type="dt" sz="half" idx="10"/>
          </p:nvPr>
        </p:nvSpPr>
        <p:spPr/>
        <p:txBody>
          <a:bodyPr/>
          <a:lstStyle/>
          <a:p>
            <a:fld id="{02EDA9B1-14F8-D34E-B8F7-9B4195881196}" type="datetimeFigureOut">
              <a:rPr lang="en-US" smtClean="0"/>
              <a:t>11/9/22</a:t>
            </a:fld>
            <a:endParaRPr lang="en-US"/>
          </a:p>
        </p:txBody>
      </p:sp>
      <p:sp>
        <p:nvSpPr>
          <p:cNvPr id="8" name="Footer Placeholder 7">
            <a:extLst>
              <a:ext uri="{FF2B5EF4-FFF2-40B4-BE49-F238E27FC236}">
                <a16:creationId xmlns:a16="http://schemas.microsoft.com/office/drawing/2014/main" id="{5B6D80B9-B07D-6BBF-58ED-A3C8B48C62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4C30EE-6550-2A74-644E-6C123EFB2432}"/>
              </a:ext>
            </a:extLst>
          </p:cNvPr>
          <p:cNvSpPr>
            <a:spLocks noGrp="1"/>
          </p:cNvSpPr>
          <p:nvPr>
            <p:ph type="sldNum" sz="quarter" idx="12"/>
          </p:nvPr>
        </p:nvSpPr>
        <p:spPr/>
        <p:txBody>
          <a:bodyPr/>
          <a:lstStyle/>
          <a:p>
            <a:fld id="{4F629DC5-69A2-E44C-9072-FDB9293EE7B9}" type="slidenum">
              <a:rPr lang="en-US" smtClean="0"/>
              <a:t>‹#›</a:t>
            </a:fld>
            <a:endParaRPr lang="en-US"/>
          </a:p>
        </p:txBody>
      </p:sp>
    </p:spTree>
    <p:extLst>
      <p:ext uri="{BB962C8B-B14F-4D97-AF65-F5344CB8AC3E}">
        <p14:creationId xmlns:p14="http://schemas.microsoft.com/office/powerpoint/2010/main" val="2920997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1249-4107-3A51-9037-855F1AF0F28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7AAD2BE-50DA-0ECC-E67B-57994BCF4AEB}"/>
              </a:ext>
            </a:extLst>
          </p:cNvPr>
          <p:cNvSpPr>
            <a:spLocks noGrp="1"/>
          </p:cNvSpPr>
          <p:nvPr>
            <p:ph type="dt" sz="half" idx="10"/>
          </p:nvPr>
        </p:nvSpPr>
        <p:spPr/>
        <p:txBody>
          <a:bodyPr/>
          <a:lstStyle/>
          <a:p>
            <a:fld id="{02EDA9B1-14F8-D34E-B8F7-9B4195881196}" type="datetimeFigureOut">
              <a:rPr lang="en-US" smtClean="0"/>
              <a:t>11/9/22</a:t>
            </a:fld>
            <a:endParaRPr lang="en-US"/>
          </a:p>
        </p:txBody>
      </p:sp>
      <p:sp>
        <p:nvSpPr>
          <p:cNvPr id="4" name="Footer Placeholder 3">
            <a:extLst>
              <a:ext uri="{FF2B5EF4-FFF2-40B4-BE49-F238E27FC236}">
                <a16:creationId xmlns:a16="http://schemas.microsoft.com/office/drawing/2014/main" id="{838F4425-10BB-2A5A-E88F-2F25E30742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E8377C-9D3A-38C7-639A-FEFF16D6C41D}"/>
              </a:ext>
            </a:extLst>
          </p:cNvPr>
          <p:cNvSpPr>
            <a:spLocks noGrp="1"/>
          </p:cNvSpPr>
          <p:nvPr>
            <p:ph type="sldNum" sz="quarter" idx="12"/>
          </p:nvPr>
        </p:nvSpPr>
        <p:spPr/>
        <p:txBody>
          <a:bodyPr/>
          <a:lstStyle/>
          <a:p>
            <a:fld id="{4F629DC5-69A2-E44C-9072-FDB9293EE7B9}" type="slidenum">
              <a:rPr lang="en-US" smtClean="0"/>
              <a:t>‹#›</a:t>
            </a:fld>
            <a:endParaRPr lang="en-US"/>
          </a:p>
        </p:txBody>
      </p:sp>
    </p:spTree>
    <p:extLst>
      <p:ext uri="{BB962C8B-B14F-4D97-AF65-F5344CB8AC3E}">
        <p14:creationId xmlns:p14="http://schemas.microsoft.com/office/powerpoint/2010/main" val="4217203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BFAC2-5561-736C-E393-DAC2CA69E5C0}"/>
              </a:ext>
            </a:extLst>
          </p:cNvPr>
          <p:cNvSpPr>
            <a:spLocks noGrp="1"/>
          </p:cNvSpPr>
          <p:nvPr>
            <p:ph type="dt" sz="half" idx="10"/>
          </p:nvPr>
        </p:nvSpPr>
        <p:spPr/>
        <p:txBody>
          <a:bodyPr/>
          <a:lstStyle/>
          <a:p>
            <a:fld id="{02EDA9B1-14F8-D34E-B8F7-9B4195881196}" type="datetimeFigureOut">
              <a:rPr lang="en-US" smtClean="0"/>
              <a:t>11/9/22</a:t>
            </a:fld>
            <a:endParaRPr lang="en-US"/>
          </a:p>
        </p:txBody>
      </p:sp>
      <p:sp>
        <p:nvSpPr>
          <p:cNvPr id="3" name="Footer Placeholder 2">
            <a:extLst>
              <a:ext uri="{FF2B5EF4-FFF2-40B4-BE49-F238E27FC236}">
                <a16:creationId xmlns:a16="http://schemas.microsoft.com/office/drawing/2014/main" id="{A7AB9AD1-CC97-DAAE-43D0-EC801C01E6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DBA898-6163-C77A-823E-6F1C18D6EA94}"/>
              </a:ext>
            </a:extLst>
          </p:cNvPr>
          <p:cNvSpPr>
            <a:spLocks noGrp="1"/>
          </p:cNvSpPr>
          <p:nvPr>
            <p:ph type="sldNum" sz="quarter" idx="12"/>
          </p:nvPr>
        </p:nvSpPr>
        <p:spPr/>
        <p:txBody>
          <a:bodyPr/>
          <a:lstStyle/>
          <a:p>
            <a:fld id="{4F629DC5-69A2-E44C-9072-FDB9293EE7B9}" type="slidenum">
              <a:rPr lang="en-US" smtClean="0"/>
              <a:t>‹#›</a:t>
            </a:fld>
            <a:endParaRPr lang="en-US"/>
          </a:p>
        </p:txBody>
      </p:sp>
    </p:spTree>
    <p:extLst>
      <p:ext uri="{BB962C8B-B14F-4D97-AF65-F5344CB8AC3E}">
        <p14:creationId xmlns:p14="http://schemas.microsoft.com/office/powerpoint/2010/main" val="213028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2B8B6-91B9-84F9-ED7C-F570C3ADD9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2707B04-F4E6-915C-42D9-F457DCDA9D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812A90C-0200-78C3-E60F-B8F11DC93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996C607-143A-7DF7-F6CB-B634AD965C17}"/>
              </a:ext>
            </a:extLst>
          </p:cNvPr>
          <p:cNvSpPr>
            <a:spLocks noGrp="1"/>
          </p:cNvSpPr>
          <p:nvPr>
            <p:ph type="dt" sz="half" idx="10"/>
          </p:nvPr>
        </p:nvSpPr>
        <p:spPr/>
        <p:txBody>
          <a:bodyPr/>
          <a:lstStyle/>
          <a:p>
            <a:fld id="{02EDA9B1-14F8-D34E-B8F7-9B4195881196}" type="datetimeFigureOut">
              <a:rPr lang="en-US" smtClean="0"/>
              <a:t>11/9/22</a:t>
            </a:fld>
            <a:endParaRPr lang="en-US"/>
          </a:p>
        </p:txBody>
      </p:sp>
      <p:sp>
        <p:nvSpPr>
          <p:cNvPr id="6" name="Footer Placeholder 5">
            <a:extLst>
              <a:ext uri="{FF2B5EF4-FFF2-40B4-BE49-F238E27FC236}">
                <a16:creationId xmlns:a16="http://schemas.microsoft.com/office/drawing/2014/main" id="{DBFA3726-CAC8-BCA7-3719-000DD073C4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E3177-3D1E-27BF-0DD6-35A6A4090B74}"/>
              </a:ext>
            </a:extLst>
          </p:cNvPr>
          <p:cNvSpPr>
            <a:spLocks noGrp="1"/>
          </p:cNvSpPr>
          <p:nvPr>
            <p:ph type="sldNum" sz="quarter" idx="12"/>
          </p:nvPr>
        </p:nvSpPr>
        <p:spPr/>
        <p:txBody>
          <a:bodyPr/>
          <a:lstStyle/>
          <a:p>
            <a:fld id="{4F629DC5-69A2-E44C-9072-FDB9293EE7B9}" type="slidenum">
              <a:rPr lang="en-US" smtClean="0"/>
              <a:t>‹#›</a:t>
            </a:fld>
            <a:endParaRPr lang="en-US"/>
          </a:p>
        </p:txBody>
      </p:sp>
    </p:spTree>
    <p:extLst>
      <p:ext uri="{BB962C8B-B14F-4D97-AF65-F5344CB8AC3E}">
        <p14:creationId xmlns:p14="http://schemas.microsoft.com/office/powerpoint/2010/main" val="74767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F6815-FB04-1AC6-5BEB-701D1A6B79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8A44170-AE18-5DFA-463B-B87621C9E0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B4B1A-FED3-6A53-A73A-60356ABD2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A8FDD84-04CB-6CBC-750F-83B27EF5D56C}"/>
              </a:ext>
            </a:extLst>
          </p:cNvPr>
          <p:cNvSpPr>
            <a:spLocks noGrp="1"/>
          </p:cNvSpPr>
          <p:nvPr>
            <p:ph type="dt" sz="half" idx="10"/>
          </p:nvPr>
        </p:nvSpPr>
        <p:spPr/>
        <p:txBody>
          <a:bodyPr/>
          <a:lstStyle/>
          <a:p>
            <a:fld id="{02EDA9B1-14F8-D34E-B8F7-9B4195881196}" type="datetimeFigureOut">
              <a:rPr lang="en-US" smtClean="0"/>
              <a:t>11/9/22</a:t>
            </a:fld>
            <a:endParaRPr lang="en-US"/>
          </a:p>
        </p:txBody>
      </p:sp>
      <p:sp>
        <p:nvSpPr>
          <p:cNvPr id="6" name="Footer Placeholder 5">
            <a:extLst>
              <a:ext uri="{FF2B5EF4-FFF2-40B4-BE49-F238E27FC236}">
                <a16:creationId xmlns:a16="http://schemas.microsoft.com/office/drawing/2014/main" id="{FF660629-09E1-F315-F858-3311BDFC8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C794A-02D6-0193-1912-3D329423995E}"/>
              </a:ext>
            </a:extLst>
          </p:cNvPr>
          <p:cNvSpPr>
            <a:spLocks noGrp="1"/>
          </p:cNvSpPr>
          <p:nvPr>
            <p:ph type="sldNum" sz="quarter" idx="12"/>
          </p:nvPr>
        </p:nvSpPr>
        <p:spPr/>
        <p:txBody>
          <a:bodyPr/>
          <a:lstStyle/>
          <a:p>
            <a:fld id="{4F629DC5-69A2-E44C-9072-FDB9293EE7B9}" type="slidenum">
              <a:rPr lang="en-US" smtClean="0"/>
              <a:t>‹#›</a:t>
            </a:fld>
            <a:endParaRPr lang="en-US"/>
          </a:p>
        </p:txBody>
      </p:sp>
    </p:spTree>
    <p:extLst>
      <p:ext uri="{BB962C8B-B14F-4D97-AF65-F5344CB8AC3E}">
        <p14:creationId xmlns:p14="http://schemas.microsoft.com/office/powerpoint/2010/main" val="81322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EBB470-676C-2099-98FF-6D24B69E95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1D74DD9-C8F5-1E3D-E2C9-F6FB9FFFB3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017983-0115-9BB8-443B-BEA4C20B7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EDA9B1-14F8-D34E-B8F7-9B4195881196}" type="datetimeFigureOut">
              <a:rPr lang="en-US" smtClean="0"/>
              <a:t>11/9/22</a:t>
            </a:fld>
            <a:endParaRPr lang="en-US"/>
          </a:p>
        </p:txBody>
      </p:sp>
      <p:sp>
        <p:nvSpPr>
          <p:cNvPr id="5" name="Footer Placeholder 4">
            <a:extLst>
              <a:ext uri="{FF2B5EF4-FFF2-40B4-BE49-F238E27FC236}">
                <a16:creationId xmlns:a16="http://schemas.microsoft.com/office/drawing/2014/main" id="{6784805F-0CFE-FF65-AA5D-FA5743556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84CC82-3A88-33DF-E22C-79175845C3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29DC5-69A2-E44C-9072-FDB9293EE7B9}" type="slidenum">
              <a:rPr lang="en-US" smtClean="0"/>
              <a:t>‹#›</a:t>
            </a:fld>
            <a:endParaRPr lang="en-US"/>
          </a:p>
        </p:txBody>
      </p:sp>
    </p:spTree>
    <p:extLst>
      <p:ext uri="{BB962C8B-B14F-4D97-AF65-F5344CB8AC3E}">
        <p14:creationId xmlns:p14="http://schemas.microsoft.com/office/powerpoint/2010/main" val="3253401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www.google.com/url?sa=i&amp;url=https%3A%2F%2Fwww.nobelprize.org%2Fprizes%2Fmedicine%2F1983%2Fmcclintock%2Ffacts%2F&amp;psig=AOvVaw1Ef7P2_44NzPRbpx9ITqo_&amp;ust=1605083624293000&amp;source=images&amp;cd=vfe&amp;ved=0CAIQjRxqFwoTCNi6iczI9-wCFQAAAAAdAAAAABAD" TargetMode="Externa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4383-6461-662A-087D-14B1BA57CF5B}"/>
              </a:ext>
            </a:extLst>
          </p:cNvPr>
          <p:cNvSpPr>
            <a:spLocks noGrp="1"/>
          </p:cNvSpPr>
          <p:nvPr>
            <p:ph type="title"/>
          </p:nvPr>
        </p:nvSpPr>
        <p:spPr/>
        <p:txBody>
          <a:bodyPr/>
          <a:lstStyle/>
          <a:p>
            <a:r>
              <a:rPr lang="en-US" dirty="0">
                <a:solidFill>
                  <a:srgbClr val="FF0000"/>
                </a:solidFill>
              </a:rPr>
              <a:t>Genome Evolution and Selfish Genetic Elements (SGEs). Lectures 5 and 6.</a:t>
            </a:r>
          </a:p>
        </p:txBody>
      </p:sp>
      <p:sp>
        <p:nvSpPr>
          <p:cNvPr id="3" name="Content Placeholder 2">
            <a:extLst>
              <a:ext uri="{FF2B5EF4-FFF2-40B4-BE49-F238E27FC236}">
                <a16:creationId xmlns:a16="http://schemas.microsoft.com/office/drawing/2014/main" id="{EE4868C4-57D2-A9D2-0DC8-1E4D3DAFECDF}"/>
              </a:ext>
            </a:extLst>
          </p:cNvPr>
          <p:cNvSpPr>
            <a:spLocks noGrp="1"/>
          </p:cNvSpPr>
          <p:nvPr>
            <p:ph idx="1"/>
          </p:nvPr>
        </p:nvSpPr>
        <p:spPr/>
        <p:txBody>
          <a:bodyPr/>
          <a:lstStyle/>
          <a:p>
            <a:pPr marL="0" indent="0">
              <a:buNone/>
            </a:pPr>
            <a:r>
              <a:rPr lang="en-US">
                <a:solidFill>
                  <a:srgbClr val="FF0000"/>
                </a:solidFill>
              </a:rPr>
              <a:t>Learning </a:t>
            </a:r>
            <a:r>
              <a:rPr lang="en-US" dirty="0">
                <a:solidFill>
                  <a:srgbClr val="FF0000"/>
                </a:solidFill>
              </a:rPr>
              <a:t>objectives:</a:t>
            </a:r>
          </a:p>
          <a:p>
            <a:r>
              <a:rPr lang="en-US" dirty="0"/>
              <a:t>Understand the C-value paradox and the organization of typical eukaryotic (especially) vertebrate genome</a:t>
            </a:r>
          </a:p>
          <a:p>
            <a:r>
              <a:rPr lang="en-US" dirty="0"/>
              <a:t>Understand how genomes evolve and how different mechanisms contribute to a change in genome size</a:t>
            </a:r>
          </a:p>
          <a:p>
            <a:r>
              <a:rPr lang="en-US" dirty="0"/>
              <a:t>Understand the classification and modes of mobility of SGEs</a:t>
            </a:r>
          </a:p>
          <a:p>
            <a:r>
              <a:rPr lang="en-US" dirty="0"/>
              <a:t>Understand how SGEs interact with/impact genome evolution </a:t>
            </a:r>
          </a:p>
        </p:txBody>
      </p:sp>
    </p:spTree>
    <p:extLst>
      <p:ext uri="{BB962C8B-B14F-4D97-AF65-F5344CB8AC3E}">
        <p14:creationId xmlns:p14="http://schemas.microsoft.com/office/powerpoint/2010/main" val="152018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5AEC-0B80-8E6A-4FDA-92F8C7C4D172}"/>
              </a:ext>
            </a:extLst>
          </p:cNvPr>
          <p:cNvSpPr>
            <a:spLocks noGrp="1"/>
          </p:cNvSpPr>
          <p:nvPr>
            <p:ph type="title"/>
          </p:nvPr>
        </p:nvSpPr>
        <p:spPr/>
        <p:txBody>
          <a:bodyPr/>
          <a:lstStyle/>
          <a:p>
            <a:r>
              <a:rPr lang="en-US" dirty="0" err="1">
                <a:solidFill>
                  <a:srgbClr val="FF0000"/>
                </a:solidFill>
              </a:rPr>
              <a:t>Allopolyploidy</a:t>
            </a:r>
            <a:r>
              <a:rPr lang="en-US" dirty="0">
                <a:solidFill>
                  <a:srgbClr val="FF0000"/>
                </a:solidFill>
              </a:rPr>
              <a:t> via hybridization</a:t>
            </a:r>
          </a:p>
        </p:txBody>
      </p:sp>
      <p:sp>
        <p:nvSpPr>
          <p:cNvPr id="3" name="Content Placeholder 2">
            <a:extLst>
              <a:ext uri="{FF2B5EF4-FFF2-40B4-BE49-F238E27FC236}">
                <a16:creationId xmlns:a16="http://schemas.microsoft.com/office/drawing/2014/main" id="{1A57F129-8D69-F529-1F73-124507C8FD49}"/>
              </a:ext>
            </a:extLst>
          </p:cNvPr>
          <p:cNvSpPr>
            <a:spLocks noGrp="1"/>
          </p:cNvSpPr>
          <p:nvPr>
            <p:ph idx="1"/>
          </p:nvPr>
        </p:nvSpPr>
        <p:spPr>
          <a:xfrm>
            <a:off x="6218830" y="1934760"/>
            <a:ext cx="4631140" cy="2323342"/>
          </a:xfrm>
        </p:spPr>
        <p:txBody>
          <a:bodyPr>
            <a:noAutofit/>
          </a:bodyPr>
          <a:lstStyle/>
          <a:p>
            <a:r>
              <a:rPr lang="en-US" sz="2400" dirty="0"/>
              <a:t>Two closely related species can hybridize with each other, leading to an effective doubling of genome size. This occurs most often in plants</a:t>
            </a:r>
          </a:p>
        </p:txBody>
      </p:sp>
      <p:pic>
        <p:nvPicPr>
          <p:cNvPr id="4" name="Picture 2" descr=" ch8f6.gif                                                      0004FB6CBill                           B191BFFC:">
            <a:extLst>
              <a:ext uri="{FF2B5EF4-FFF2-40B4-BE49-F238E27FC236}">
                <a16:creationId xmlns:a16="http://schemas.microsoft.com/office/drawing/2014/main" id="{E2C913FD-E7B0-572B-8ACC-1AA81777D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79525"/>
            <a:ext cx="5715000" cy="521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88769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9F5D4-EE13-FBBC-D58A-7FD792AC616A}"/>
              </a:ext>
            </a:extLst>
          </p:cNvPr>
          <p:cNvSpPr>
            <a:spLocks noGrp="1"/>
          </p:cNvSpPr>
          <p:nvPr>
            <p:ph type="title"/>
          </p:nvPr>
        </p:nvSpPr>
        <p:spPr/>
        <p:txBody>
          <a:bodyPr>
            <a:normAutofit fontScale="90000"/>
          </a:bodyPr>
          <a:lstStyle/>
          <a:p>
            <a:r>
              <a:rPr lang="en-US" dirty="0">
                <a:solidFill>
                  <a:srgbClr val="FF0000"/>
                </a:solidFill>
              </a:rPr>
              <a:t>Chromosomal (</a:t>
            </a:r>
            <a:r>
              <a:rPr lang="en-US" dirty="0" err="1">
                <a:solidFill>
                  <a:srgbClr val="FF0000"/>
                </a:solidFill>
              </a:rPr>
              <a:t>i</a:t>
            </a:r>
            <a:r>
              <a:rPr lang="en-US" dirty="0">
                <a:solidFill>
                  <a:srgbClr val="FF0000"/>
                </a:solidFill>
              </a:rPr>
              <a:t>) duplications, (ii) loss, (iii) splitting/fusion and (iv) inversions/segmental duplications</a:t>
            </a:r>
          </a:p>
        </p:txBody>
      </p:sp>
      <p:sp>
        <p:nvSpPr>
          <p:cNvPr id="3" name="Content Placeholder 2">
            <a:extLst>
              <a:ext uri="{FF2B5EF4-FFF2-40B4-BE49-F238E27FC236}">
                <a16:creationId xmlns:a16="http://schemas.microsoft.com/office/drawing/2014/main" id="{08098728-A597-AECD-B3AA-AA0A6A1B34FA}"/>
              </a:ext>
            </a:extLst>
          </p:cNvPr>
          <p:cNvSpPr>
            <a:spLocks noGrp="1"/>
          </p:cNvSpPr>
          <p:nvPr>
            <p:ph idx="1"/>
          </p:nvPr>
        </p:nvSpPr>
        <p:spPr>
          <a:xfrm>
            <a:off x="6196084" y="2135378"/>
            <a:ext cx="5257800" cy="2021006"/>
          </a:xfrm>
        </p:spPr>
        <p:txBody>
          <a:bodyPr>
            <a:normAutofit fontScale="92500" lnSpcReduction="10000"/>
          </a:bodyPr>
          <a:lstStyle/>
          <a:p>
            <a:pPr marL="0" indent="0">
              <a:buNone/>
            </a:pPr>
            <a:r>
              <a:rPr lang="en-US" dirty="0"/>
              <a:t>Aneuploidy (abnormal chromosome number) via gain (</a:t>
            </a:r>
            <a:r>
              <a:rPr lang="en-US" dirty="0">
                <a:solidFill>
                  <a:srgbClr val="FF0000"/>
                </a:solidFill>
              </a:rPr>
              <a:t>(</a:t>
            </a:r>
            <a:r>
              <a:rPr lang="en-US" dirty="0" err="1">
                <a:solidFill>
                  <a:srgbClr val="FF0000"/>
                </a:solidFill>
              </a:rPr>
              <a:t>i</a:t>
            </a:r>
            <a:r>
              <a:rPr lang="en-US" dirty="0">
                <a:solidFill>
                  <a:srgbClr val="FF0000"/>
                </a:solidFill>
              </a:rPr>
              <a:t>) trisomy</a:t>
            </a:r>
            <a:r>
              <a:rPr lang="en-US" dirty="0"/>
              <a:t>) or loss (</a:t>
            </a:r>
            <a:r>
              <a:rPr lang="en-US" dirty="0">
                <a:solidFill>
                  <a:srgbClr val="FF0000"/>
                </a:solidFill>
              </a:rPr>
              <a:t>(ii) monosomy</a:t>
            </a:r>
            <a:r>
              <a:rPr lang="en-US" dirty="0"/>
              <a:t>) of a whole chromosome also occurs but is quite rare due to damaging gene dosage effects.</a:t>
            </a:r>
          </a:p>
        </p:txBody>
      </p:sp>
      <p:pic>
        <p:nvPicPr>
          <p:cNvPr id="4" name="Picture 3" descr="&#10;ch8f14.gif                                                     0004FB6CBill                           B191BFFC:">
            <a:extLst>
              <a:ext uri="{FF2B5EF4-FFF2-40B4-BE49-F238E27FC236}">
                <a16:creationId xmlns:a16="http://schemas.microsoft.com/office/drawing/2014/main" id="{7B5E2812-45E7-D79D-26B1-237A47EFC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01" y="2196152"/>
            <a:ext cx="4573138" cy="4343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39052DEB-E978-7C1B-E137-F3407C20CAD3}"/>
              </a:ext>
            </a:extLst>
          </p:cNvPr>
          <p:cNvSpPr txBox="1"/>
          <p:nvPr/>
        </p:nvSpPr>
        <p:spPr>
          <a:xfrm>
            <a:off x="6196084" y="4156384"/>
            <a:ext cx="4573137" cy="1200329"/>
          </a:xfrm>
          <a:prstGeom prst="rect">
            <a:avLst/>
          </a:prstGeom>
          <a:noFill/>
        </p:spPr>
        <p:txBody>
          <a:bodyPr wrap="square">
            <a:spAutoFit/>
          </a:bodyPr>
          <a:lstStyle/>
          <a:p>
            <a:r>
              <a:rPr lang="en-GB" altLang="en-US" sz="2400" dirty="0">
                <a:solidFill>
                  <a:srgbClr val="000000"/>
                </a:solidFill>
                <a:latin typeface="Arial" charset="0"/>
              </a:rPr>
              <a:t>e.g. Downs syndrome, caused by an extra copy (trisomy) of</a:t>
            </a:r>
          </a:p>
          <a:p>
            <a:r>
              <a:rPr lang="en-GB" altLang="en-US" sz="2400" dirty="0">
                <a:solidFill>
                  <a:srgbClr val="000000"/>
                </a:solidFill>
                <a:latin typeface="Arial" charset="0"/>
              </a:rPr>
              <a:t>chromosome 21</a:t>
            </a:r>
            <a:endParaRPr lang="en-GB" altLang="en-US" sz="2400" b="1" dirty="0">
              <a:solidFill>
                <a:srgbClr val="000000"/>
              </a:solidFill>
            </a:endParaRPr>
          </a:p>
        </p:txBody>
      </p:sp>
    </p:spTree>
    <p:extLst>
      <p:ext uri="{BB962C8B-B14F-4D97-AF65-F5344CB8AC3E}">
        <p14:creationId xmlns:p14="http://schemas.microsoft.com/office/powerpoint/2010/main" val="2380547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5AFD26-2C14-1858-8463-76E8D4BDE8F1}"/>
              </a:ext>
            </a:extLst>
          </p:cNvPr>
          <p:cNvSpPr>
            <a:spLocks noGrp="1"/>
          </p:cNvSpPr>
          <p:nvPr>
            <p:ph idx="1"/>
          </p:nvPr>
        </p:nvSpPr>
        <p:spPr>
          <a:xfrm>
            <a:off x="619836" y="624623"/>
            <a:ext cx="10515600" cy="753802"/>
          </a:xfrm>
        </p:spPr>
        <p:txBody>
          <a:bodyPr>
            <a:normAutofit/>
          </a:bodyPr>
          <a:lstStyle/>
          <a:p>
            <a:pPr marL="0" indent="0">
              <a:buNone/>
            </a:pPr>
            <a:r>
              <a:rPr lang="en-US" sz="3200" dirty="0"/>
              <a:t>Chromosomal </a:t>
            </a:r>
            <a:r>
              <a:rPr lang="en-US" sz="3200" dirty="0">
                <a:solidFill>
                  <a:srgbClr val="FF0000"/>
                </a:solidFill>
              </a:rPr>
              <a:t>(iii) splitting/fusion</a:t>
            </a:r>
          </a:p>
        </p:txBody>
      </p:sp>
      <p:sp>
        <p:nvSpPr>
          <p:cNvPr id="5" name="TextBox 4">
            <a:extLst>
              <a:ext uri="{FF2B5EF4-FFF2-40B4-BE49-F238E27FC236}">
                <a16:creationId xmlns:a16="http://schemas.microsoft.com/office/drawing/2014/main" id="{78127B66-C4C7-34E1-2ACA-21C0239B27C3}"/>
              </a:ext>
            </a:extLst>
          </p:cNvPr>
          <p:cNvSpPr txBox="1"/>
          <p:nvPr/>
        </p:nvSpPr>
        <p:spPr>
          <a:xfrm>
            <a:off x="510653" y="1221054"/>
            <a:ext cx="7759889" cy="830997"/>
          </a:xfrm>
          <a:prstGeom prst="rect">
            <a:avLst/>
          </a:prstGeom>
          <a:noFill/>
        </p:spPr>
        <p:txBody>
          <a:bodyPr wrap="square">
            <a:spAutoFit/>
          </a:bodyPr>
          <a:lstStyle/>
          <a:p>
            <a:r>
              <a:rPr lang="en-US" sz="2400" dirty="0"/>
              <a:t>A well-known example is the fusion of two chromosomes in the hominid lineage since our divergence from chimpanzees</a:t>
            </a:r>
          </a:p>
        </p:txBody>
      </p:sp>
      <p:pic>
        <p:nvPicPr>
          <p:cNvPr id="7" name="Picture 6" descr="A picture containing calendar&#10;&#10;Description automatically generated">
            <a:extLst>
              <a:ext uri="{FF2B5EF4-FFF2-40B4-BE49-F238E27FC236}">
                <a16:creationId xmlns:a16="http://schemas.microsoft.com/office/drawing/2014/main" id="{567B53BB-DF5F-B1D7-A0D2-E658050612DF}"/>
              </a:ext>
            </a:extLst>
          </p:cNvPr>
          <p:cNvPicPr>
            <a:picLocks noChangeAspect="1"/>
          </p:cNvPicPr>
          <p:nvPr/>
        </p:nvPicPr>
        <p:blipFill>
          <a:blip r:embed="rId2"/>
          <a:stretch>
            <a:fillRect/>
          </a:stretch>
        </p:blipFill>
        <p:spPr>
          <a:xfrm>
            <a:off x="619836" y="2230935"/>
            <a:ext cx="5080000" cy="1358900"/>
          </a:xfrm>
          <a:prstGeom prst="rect">
            <a:avLst/>
          </a:prstGeom>
        </p:spPr>
      </p:pic>
      <p:sp>
        <p:nvSpPr>
          <p:cNvPr id="9" name="TextBox 8">
            <a:extLst>
              <a:ext uri="{FF2B5EF4-FFF2-40B4-BE49-F238E27FC236}">
                <a16:creationId xmlns:a16="http://schemas.microsoft.com/office/drawing/2014/main" id="{FD6BBE33-00F2-BF7B-E51A-CC4990B78DA4}"/>
              </a:ext>
            </a:extLst>
          </p:cNvPr>
          <p:cNvSpPr txBox="1"/>
          <p:nvPr/>
        </p:nvSpPr>
        <p:spPr>
          <a:xfrm>
            <a:off x="510653" y="3768719"/>
            <a:ext cx="6100548" cy="830997"/>
          </a:xfrm>
          <a:prstGeom prst="rect">
            <a:avLst/>
          </a:prstGeom>
          <a:noFill/>
        </p:spPr>
        <p:txBody>
          <a:bodyPr wrap="square">
            <a:spAutoFit/>
          </a:bodyPr>
          <a:lstStyle/>
          <a:p>
            <a:r>
              <a:rPr lang="en-US" sz="2400" dirty="0"/>
              <a:t>This occurred in the human lineage rather than the chimpanzee lineage</a:t>
            </a:r>
          </a:p>
        </p:txBody>
      </p:sp>
      <p:pic>
        <p:nvPicPr>
          <p:cNvPr id="11" name="Picture 10" descr="Diagram&#10;&#10;Description automatically generated">
            <a:extLst>
              <a:ext uri="{FF2B5EF4-FFF2-40B4-BE49-F238E27FC236}">
                <a16:creationId xmlns:a16="http://schemas.microsoft.com/office/drawing/2014/main" id="{37E6CE21-5D7F-EADE-68DE-4A8737096FA4}"/>
              </a:ext>
            </a:extLst>
          </p:cNvPr>
          <p:cNvPicPr>
            <a:picLocks noChangeAspect="1"/>
          </p:cNvPicPr>
          <p:nvPr/>
        </p:nvPicPr>
        <p:blipFill>
          <a:blip r:embed="rId3"/>
          <a:stretch>
            <a:fillRect/>
          </a:stretch>
        </p:blipFill>
        <p:spPr>
          <a:xfrm>
            <a:off x="819623" y="4653328"/>
            <a:ext cx="4721367" cy="1967236"/>
          </a:xfrm>
          <a:prstGeom prst="rect">
            <a:avLst/>
          </a:prstGeom>
        </p:spPr>
      </p:pic>
      <p:pic>
        <p:nvPicPr>
          <p:cNvPr id="12" name="Picture 3" descr="ch15f21.gif                                                    0004FB6CBill                           B191BFFC:">
            <a:extLst>
              <a:ext uri="{FF2B5EF4-FFF2-40B4-BE49-F238E27FC236}">
                <a16:creationId xmlns:a16="http://schemas.microsoft.com/office/drawing/2014/main" id="{62C52840-9A30-0A2C-877E-3128C04D6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9817" y="1985946"/>
            <a:ext cx="4425619"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imeline&#10;&#10;Description automatically generated">
            <a:extLst>
              <a:ext uri="{FF2B5EF4-FFF2-40B4-BE49-F238E27FC236}">
                <a16:creationId xmlns:a16="http://schemas.microsoft.com/office/drawing/2014/main" id="{23362534-AEEB-C706-6A0C-78B483D7E0A0}"/>
              </a:ext>
            </a:extLst>
          </p:cNvPr>
          <p:cNvPicPr>
            <a:picLocks noChangeAspect="1"/>
          </p:cNvPicPr>
          <p:nvPr/>
        </p:nvPicPr>
        <p:blipFill>
          <a:blip r:embed="rId5"/>
          <a:stretch>
            <a:fillRect/>
          </a:stretch>
        </p:blipFill>
        <p:spPr>
          <a:xfrm>
            <a:off x="6709817" y="3556108"/>
            <a:ext cx="4863192" cy="1862499"/>
          </a:xfrm>
          <a:prstGeom prst="rect">
            <a:avLst/>
          </a:prstGeom>
        </p:spPr>
      </p:pic>
      <p:sp>
        <p:nvSpPr>
          <p:cNvPr id="16" name="TextBox 15">
            <a:extLst>
              <a:ext uri="{FF2B5EF4-FFF2-40B4-BE49-F238E27FC236}">
                <a16:creationId xmlns:a16="http://schemas.microsoft.com/office/drawing/2014/main" id="{0E267400-AD4E-69EF-4429-820EC67ED102}"/>
              </a:ext>
            </a:extLst>
          </p:cNvPr>
          <p:cNvSpPr txBox="1"/>
          <p:nvPr/>
        </p:nvSpPr>
        <p:spPr>
          <a:xfrm>
            <a:off x="6709817" y="5420235"/>
            <a:ext cx="3787254" cy="1200329"/>
          </a:xfrm>
          <a:prstGeom prst="rect">
            <a:avLst/>
          </a:prstGeom>
          <a:noFill/>
        </p:spPr>
        <p:txBody>
          <a:bodyPr wrap="square">
            <a:spAutoFit/>
          </a:bodyPr>
          <a:lstStyle/>
          <a:p>
            <a:r>
              <a:rPr lang="en-US" sz="2400" dirty="0"/>
              <a:t>The remains of a telomere are present on human chromosome 2</a:t>
            </a:r>
          </a:p>
        </p:txBody>
      </p:sp>
    </p:spTree>
    <p:extLst>
      <p:ext uri="{BB962C8B-B14F-4D97-AF65-F5344CB8AC3E}">
        <p14:creationId xmlns:p14="http://schemas.microsoft.com/office/powerpoint/2010/main" val="4091189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9AD1-659B-E27A-B6FD-866E0A05BBAB}"/>
              </a:ext>
            </a:extLst>
          </p:cNvPr>
          <p:cNvSpPr>
            <a:spLocks noGrp="1"/>
          </p:cNvSpPr>
          <p:nvPr>
            <p:ph type="title"/>
          </p:nvPr>
        </p:nvSpPr>
        <p:spPr/>
        <p:txBody>
          <a:bodyPr/>
          <a:lstStyle/>
          <a:p>
            <a:r>
              <a:rPr lang="en-US" sz="3200" dirty="0"/>
              <a:t>Chromosomal </a:t>
            </a:r>
            <a:r>
              <a:rPr lang="en-US" sz="3200" dirty="0">
                <a:solidFill>
                  <a:srgbClr val="FF0000"/>
                </a:solidFill>
              </a:rPr>
              <a:t>(iii) inversion/segmental duplications</a:t>
            </a:r>
            <a:br>
              <a:rPr lang="en-US" sz="4400" dirty="0">
                <a:solidFill>
                  <a:srgbClr val="FF0000"/>
                </a:solidFill>
              </a:rPr>
            </a:br>
            <a:endParaRPr lang="en-US" dirty="0"/>
          </a:p>
        </p:txBody>
      </p:sp>
      <p:sp>
        <p:nvSpPr>
          <p:cNvPr id="3" name="Content Placeholder 2">
            <a:extLst>
              <a:ext uri="{FF2B5EF4-FFF2-40B4-BE49-F238E27FC236}">
                <a16:creationId xmlns:a16="http://schemas.microsoft.com/office/drawing/2014/main" id="{2A47E97D-E373-E22B-AF6C-D3A01364DE59}"/>
              </a:ext>
            </a:extLst>
          </p:cNvPr>
          <p:cNvSpPr>
            <a:spLocks noGrp="1"/>
          </p:cNvSpPr>
          <p:nvPr>
            <p:ph idx="1"/>
          </p:nvPr>
        </p:nvSpPr>
        <p:spPr>
          <a:xfrm>
            <a:off x="838200" y="1150014"/>
            <a:ext cx="10515600" cy="1081348"/>
          </a:xfrm>
        </p:spPr>
        <p:txBody>
          <a:bodyPr/>
          <a:lstStyle/>
          <a:p>
            <a:r>
              <a:rPr lang="en-US" dirty="0"/>
              <a:t>Large scale inversions ‘scrambling’ of chromosomes occur over time. This is from one of my papers introducing a selfish genetic element</a:t>
            </a:r>
          </a:p>
        </p:txBody>
      </p:sp>
      <p:pic>
        <p:nvPicPr>
          <p:cNvPr id="7" name="Picture 6" descr="Chart&#10;&#10;Description automatically generated">
            <a:extLst>
              <a:ext uri="{FF2B5EF4-FFF2-40B4-BE49-F238E27FC236}">
                <a16:creationId xmlns:a16="http://schemas.microsoft.com/office/drawing/2014/main" id="{078BA1C6-7A4A-BC0D-0D8F-3001CDC40788}"/>
              </a:ext>
            </a:extLst>
          </p:cNvPr>
          <p:cNvPicPr>
            <a:picLocks noChangeAspect="1"/>
          </p:cNvPicPr>
          <p:nvPr/>
        </p:nvPicPr>
        <p:blipFill>
          <a:blip r:embed="rId2"/>
          <a:stretch>
            <a:fillRect/>
          </a:stretch>
        </p:blipFill>
        <p:spPr>
          <a:xfrm>
            <a:off x="881418" y="2022427"/>
            <a:ext cx="7772400" cy="4189301"/>
          </a:xfrm>
          <a:prstGeom prst="rect">
            <a:avLst/>
          </a:prstGeom>
        </p:spPr>
      </p:pic>
      <p:sp>
        <p:nvSpPr>
          <p:cNvPr id="8" name="TextBox 7">
            <a:extLst>
              <a:ext uri="{FF2B5EF4-FFF2-40B4-BE49-F238E27FC236}">
                <a16:creationId xmlns:a16="http://schemas.microsoft.com/office/drawing/2014/main" id="{006DA9D2-EE28-916D-E398-B66FBEB8F585}"/>
              </a:ext>
            </a:extLst>
          </p:cNvPr>
          <p:cNvSpPr txBox="1"/>
          <p:nvPr/>
        </p:nvSpPr>
        <p:spPr>
          <a:xfrm>
            <a:off x="7274258" y="3679367"/>
            <a:ext cx="4230805" cy="3046988"/>
          </a:xfrm>
          <a:prstGeom prst="rect">
            <a:avLst/>
          </a:prstGeom>
          <a:noFill/>
        </p:spPr>
        <p:txBody>
          <a:bodyPr wrap="square" rtlCol="0">
            <a:spAutoFit/>
          </a:bodyPr>
          <a:lstStyle/>
          <a:p>
            <a:r>
              <a:rPr lang="en-US" sz="2400" dirty="0"/>
              <a:t>Synteny=regions where chromosomal segments map between species. Lines represent movement/inversion of syntenic blocks</a:t>
            </a:r>
          </a:p>
          <a:p>
            <a:endParaRPr lang="en-US" sz="2400" dirty="0"/>
          </a:p>
          <a:p>
            <a:r>
              <a:rPr lang="en-US" sz="2400" dirty="0"/>
              <a:t>ERV.L insertion=oldest virus ever identified</a:t>
            </a:r>
          </a:p>
        </p:txBody>
      </p:sp>
    </p:spTree>
    <p:extLst>
      <p:ext uri="{BB962C8B-B14F-4D97-AF65-F5344CB8AC3E}">
        <p14:creationId xmlns:p14="http://schemas.microsoft.com/office/powerpoint/2010/main" val="151109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9882-391D-462B-E874-D0F529FE3115}"/>
              </a:ext>
            </a:extLst>
          </p:cNvPr>
          <p:cNvSpPr>
            <a:spLocks noGrp="1"/>
          </p:cNvSpPr>
          <p:nvPr>
            <p:ph type="title"/>
          </p:nvPr>
        </p:nvSpPr>
        <p:spPr>
          <a:xfrm>
            <a:off x="838200" y="174056"/>
            <a:ext cx="10515600" cy="1325563"/>
          </a:xfrm>
        </p:spPr>
        <p:txBody>
          <a:bodyPr>
            <a:normAutofit/>
          </a:bodyPr>
          <a:lstStyle/>
          <a:p>
            <a:r>
              <a:rPr lang="en-US" sz="3200" dirty="0"/>
              <a:t>Chromosomal </a:t>
            </a:r>
            <a:r>
              <a:rPr lang="en-US" sz="3200" dirty="0">
                <a:solidFill>
                  <a:srgbClr val="FF0000"/>
                </a:solidFill>
              </a:rPr>
              <a:t>(iii) inversion/segmental duplications</a:t>
            </a:r>
            <a:endParaRPr lang="en-US" sz="3200" dirty="0"/>
          </a:p>
        </p:txBody>
      </p:sp>
      <p:pic>
        <p:nvPicPr>
          <p:cNvPr id="5" name="Picture 4" descr="Diagram&#10;&#10;Description automatically generated with medium confidence">
            <a:extLst>
              <a:ext uri="{FF2B5EF4-FFF2-40B4-BE49-F238E27FC236}">
                <a16:creationId xmlns:a16="http://schemas.microsoft.com/office/drawing/2014/main" id="{CF58FB2D-50DA-1496-9ED1-7D5DC3166834}"/>
              </a:ext>
            </a:extLst>
          </p:cNvPr>
          <p:cNvPicPr>
            <a:picLocks noChangeAspect="1"/>
          </p:cNvPicPr>
          <p:nvPr/>
        </p:nvPicPr>
        <p:blipFill>
          <a:blip r:embed="rId2"/>
          <a:stretch>
            <a:fillRect/>
          </a:stretch>
        </p:blipFill>
        <p:spPr>
          <a:xfrm>
            <a:off x="634620" y="1499619"/>
            <a:ext cx="5859595" cy="4464453"/>
          </a:xfrm>
          <a:prstGeom prst="rect">
            <a:avLst/>
          </a:prstGeom>
        </p:spPr>
      </p:pic>
      <p:sp>
        <p:nvSpPr>
          <p:cNvPr id="7" name="TextBox 6">
            <a:extLst>
              <a:ext uri="{FF2B5EF4-FFF2-40B4-BE49-F238E27FC236}">
                <a16:creationId xmlns:a16="http://schemas.microsoft.com/office/drawing/2014/main" id="{5BCFFA3E-66D8-87D5-B780-999E2D8ED9A1}"/>
              </a:ext>
            </a:extLst>
          </p:cNvPr>
          <p:cNvSpPr txBox="1"/>
          <p:nvPr/>
        </p:nvSpPr>
        <p:spPr>
          <a:xfrm>
            <a:off x="6957103" y="1499619"/>
            <a:ext cx="3538025" cy="3416320"/>
          </a:xfrm>
          <a:prstGeom prst="rect">
            <a:avLst/>
          </a:prstGeom>
          <a:noFill/>
        </p:spPr>
        <p:txBody>
          <a:bodyPr wrap="square">
            <a:spAutoFit/>
          </a:bodyPr>
          <a:lstStyle/>
          <a:p>
            <a:r>
              <a:rPr lang="en-US" sz="2400" dirty="0"/>
              <a:t>Approximately 5% of the human genome consists of segmental duplications (regions of duplicated DNA within or between chromosomes). Some are more than 100,000bp in size and have occurred recently in humans</a:t>
            </a:r>
          </a:p>
        </p:txBody>
      </p:sp>
    </p:spTree>
    <p:extLst>
      <p:ext uri="{BB962C8B-B14F-4D97-AF65-F5344CB8AC3E}">
        <p14:creationId xmlns:p14="http://schemas.microsoft.com/office/powerpoint/2010/main" val="294785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ECBE-BF89-D540-EFA0-A6BFC14E586C}"/>
              </a:ext>
            </a:extLst>
          </p:cNvPr>
          <p:cNvSpPr>
            <a:spLocks noGrp="1"/>
          </p:cNvSpPr>
          <p:nvPr>
            <p:ph type="title"/>
          </p:nvPr>
        </p:nvSpPr>
        <p:spPr>
          <a:xfrm>
            <a:off x="838200" y="17297"/>
            <a:ext cx="10515600" cy="1325563"/>
          </a:xfrm>
        </p:spPr>
        <p:txBody>
          <a:bodyPr/>
          <a:lstStyle/>
          <a:p>
            <a:r>
              <a:rPr lang="en-US" dirty="0">
                <a:solidFill>
                  <a:srgbClr val="FF0000"/>
                </a:solidFill>
              </a:rPr>
              <a:t>Genomic repetitive DNA</a:t>
            </a:r>
          </a:p>
        </p:txBody>
      </p:sp>
      <p:sp>
        <p:nvSpPr>
          <p:cNvPr id="3" name="Content Placeholder 2">
            <a:extLst>
              <a:ext uri="{FF2B5EF4-FFF2-40B4-BE49-F238E27FC236}">
                <a16:creationId xmlns:a16="http://schemas.microsoft.com/office/drawing/2014/main" id="{7BD2251E-E181-F897-A6FA-231C6C5F84C8}"/>
              </a:ext>
            </a:extLst>
          </p:cNvPr>
          <p:cNvSpPr>
            <a:spLocks noGrp="1"/>
          </p:cNvSpPr>
          <p:nvPr>
            <p:ph idx="1"/>
          </p:nvPr>
        </p:nvSpPr>
        <p:spPr>
          <a:xfrm>
            <a:off x="633484" y="1189465"/>
            <a:ext cx="10515600" cy="1463485"/>
          </a:xfrm>
        </p:spPr>
        <p:txBody>
          <a:bodyPr>
            <a:normAutofit/>
          </a:bodyPr>
          <a:lstStyle/>
          <a:p>
            <a:r>
              <a:rPr lang="en-US" sz="2400" dirty="0"/>
              <a:t>Repeat regions are subject to rapid rates of expansion or deletion, hence promoting relatively rapid changes in genome size between organisms . The more repetitive the region the more frequently change occurs</a:t>
            </a:r>
          </a:p>
        </p:txBody>
      </p:sp>
      <p:pic>
        <p:nvPicPr>
          <p:cNvPr id="5" name="Picture 4" descr="Diagram&#10;&#10;Description automatically generated">
            <a:extLst>
              <a:ext uri="{FF2B5EF4-FFF2-40B4-BE49-F238E27FC236}">
                <a16:creationId xmlns:a16="http://schemas.microsoft.com/office/drawing/2014/main" id="{A5AEEE68-A4F4-BA07-BB17-13F481DA2C0C}"/>
              </a:ext>
            </a:extLst>
          </p:cNvPr>
          <p:cNvPicPr>
            <a:picLocks noChangeAspect="1"/>
          </p:cNvPicPr>
          <p:nvPr/>
        </p:nvPicPr>
        <p:blipFill>
          <a:blip r:embed="rId3"/>
          <a:stretch>
            <a:fillRect/>
          </a:stretch>
        </p:blipFill>
        <p:spPr>
          <a:xfrm>
            <a:off x="752979" y="2419569"/>
            <a:ext cx="7144527" cy="4037723"/>
          </a:xfrm>
          <a:prstGeom prst="rect">
            <a:avLst/>
          </a:prstGeom>
        </p:spPr>
      </p:pic>
      <p:sp>
        <p:nvSpPr>
          <p:cNvPr id="7" name="TextBox 6">
            <a:extLst>
              <a:ext uri="{FF2B5EF4-FFF2-40B4-BE49-F238E27FC236}">
                <a16:creationId xmlns:a16="http://schemas.microsoft.com/office/drawing/2014/main" id="{15E9FBD0-2A02-CCBE-9ACF-761A30243E9D}"/>
              </a:ext>
            </a:extLst>
          </p:cNvPr>
          <p:cNvSpPr txBox="1"/>
          <p:nvPr/>
        </p:nvSpPr>
        <p:spPr>
          <a:xfrm>
            <a:off x="8596875" y="2914937"/>
            <a:ext cx="2842146" cy="3046988"/>
          </a:xfrm>
          <a:prstGeom prst="rect">
            <a:avLst/>
          </a:prstGeom>
          <a:noFill/>
        </p:spPr>
        <p:txBody>
          <a:bodyPr wrap="square">
            <a:spAutoFit/>
          </a:bodyPr>
          <a:lstStyle/>
          <a:p>
            <a:r>
              <a:rPr lang="en-US" sz="2400" dirty="0"/>
              <a:t>Classification of repetitive DNA is complex so I will just outline a few examples now and will discuss RNA and DNA transposons later </a:t>
            </a:r>
          </a:p>
        </p:txBody>
      </p:sp>
    </p:spTree>
    <p:extLst>
      <p:ext uri="{BB962C8B-B14F-4D97-AF65-F5344CB8AC3E}">
        <p14:creationId xmlns:p14="http://schemas.microsoft.com/office/powerpoint/2010/main" val="377939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C5C35-C399-7ED6-8118-E30FF062AEF7}"/>
              </a:ext>
            </a:extLst>
          </p:cNvPr>
          <p:cNvSpPr>
            <a:spLocks noGrp="1"/>
          </p:cNvSpPr>
          <p:nvPr>
            <p:ph type="title"/>
          </p:nvPr>
        </p:nvSpPr>
        <p:spPr/>
        <p:txBody>
          <a:bodyPr/>
          <a:lstStyle/>
          <a:p>
            <a:r>
              <a:rPr lang="en-US" dirty="0">
                <a:solidFill>
                  <a:srgbClr val="FF0000"/>
                </a:solidFill>
              </a:rPr>
              <a:t>Genomic repetitive DNA </a:t>
            </a:r>
            <a:r>
              <a:rPr lang="en-US" dirty="0" err="1">
                <a:solidFill>
                  <a:srgbClr val="FF0000"/>
                </a:solidFill>
              </a:rPr>
              <a:t>con’t</a:t>
            </a:r>
            <a:endParaRPr lang="en-US" dirty="0">
              <a:solidFill>
                <a:srgbClr val="FF0000"/>
              </a:solidFill>
            </a:endParaRPr>
          </a:p>
        </p:txBody>
      </p:sp>
      <p:pic>
        <p:nvPicPr>
          <p:cNvPr id="5" name="Picture 4" descr="Diagram&#10;&#10;Description automatically generated">
            <a:extLst>
              <a:ext uri="{FF2B5EF4-FFF2-40B4-BE49-F238E27FC236}">
                <a16:creationId xmlns:a16="http://schemas.microsoft.com/office/drawing/2014/main" id="{8BF0EFC2-0B4B-F99D-3F9E-3DB9C1C45027}"/>
              </a:ext>
            </a:extLst>
          </p:cNvPr>
          <p:cNvPicPr>
            <a:picLocks noChangeAspect="1"/>
          </p:cNvPicPr>
          <p:nvPr/>
        </p:nvPicPr>
        <p:blipFill>
          <a:blip r:embed="rId2"/>
          <a:stretch>
            <a:fillRect/>
          </a:stretch>
        </p:blipFill>
        <p:spPr>
          <a:xfrm>
            <a:off x="653954" y="2069530"/>
            <a:ext cx="4742971" cy="2693539"/>
          </a:xfrm>
          <a:prstGeom prst="rect">
            <a:avLst/>
          </a:prstGeom>
        </p:spPr>
      </p:pic>
      <p:sp>
        <p:nvSpPr>
          <p:cNvPr id="7" name="TextBox 6">
            <a:extLst>
              <a:ext uri="{FF2B5EF4-FFF2-40B4-BE49-F238E27FC236}">
                <a16:creationId xmlns:a16="http://schemas.microsoft.com/office/drawing/2014/main" id="{612A7A1C-70C3-79D5-74C1-631EB3D6843E}"/>
              </a:ext>
            </a:extLst>
          </p:cNvPr>
          <p:cNvSpPr txBox="1"/>
          <p:nvPr/>
        </p:nvSpPr>
        <p:spPr>
          <a:xfrm>
            <a:off x="1445523" y="4923215"/>
            <a:ext cx="8339921" cy="1200329"/>
          </a:xfrm>
          <a:prstGeom prst="rect">
            <a:avLst/>
          </a:prstGeom>
          <a:noFill/>
        </p:spPr>
        <p:txBody>
          <a:bodyPr wrap="square">
            <a:spAutoFit/>
          </a:bodyPr>
          <a:lstStyle/>
          <a:p>
            <a:r>
              <a:rPr lang="en-US" sz="2400" dirty="0"/>
              <a:t>Repetitive DNA is often tandemly repeated. Thus, unequal crossover events can occur relatively frequently. This can lead to large gains of losses of DNA in a short period of time</a:t>
            </a:r>
          </a:p>
        </p:txBody>
      </p:sp>
      <p:pic>
        <p:nvPicPr>
          <p:cNvPr id="9" name="Picture 8" descr="Graphical user interface, text, application, email&#10;&#10;Description automatically generated">
            <a:extLst>
              <a:ext uri="{FF2B5EF4-FFF2-40B4-BE49-F238E27FC236}">
                <a16:creationId xmlns:a16="http://schemas.microsoft.com/office/drawing/2014/main" id="{B068DD89-921A-1D0F-F1B3-62BC626FD00A}"/>
              </a:ext>
            </a:extLst>
          </p:cNvPr>
          <p:cNvPicPr>
            <a:picLocks noChangeAspect="1"/>
          </p:cNvPicPr>
          <p:nvPr/>
        </p:nvPicPr>
        <p:blipFill>
          <a:blip r:embed="rId3"/>
          <a:stretch>
            <a:fillRect/>
          </a:stretch>
        </p:blipFill>
        <p:spPr>
          <a:xfrm>
            <a:off x="5595013" y="1770950"/>
            <a:ext cx="5734151" cy="2992119"/>
          </a:xfrm>
          <a:prstGeom prst="rect">
            <a:avLst/>
          </a:prstGeom>
        </p:spPr>
      </p:pic>
    </p:spTree>
    <p:extLst>
      <p:ext uri="{BB962C8B-B14F-4D97-AF65-F5344CB8AC3E}">
        <p14:creationId xmlns:p14="http://schemas.microsoft.com/office/powerpoint/2010/main" val="262391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E3B3-8672-040C-A6B0-28A18038A77B}"/>
              </a:ext>
            </a:extLst>
          </p:cNvPr>
          <p:cNvSpPr>
            <a:spLocks noGrp="1"/>
          </p:cNvSpPr>
          <p:nvPr>
            <p:ph type="title"/>
          </p:nvPr>
        </p:nvSpPr>
        <p:spPr/>
        <p:txBody>
          <a:bodyPr/>
          <a:lstStyle/>
          <a:p>
            <a:r>
              <a:rPr lang="en-US" dirty="0">
                <a:solidFill>
                  <a:srgbClr val="FF0000"/>
                </a:solidFill>
              </a:rPr>
              <a:t>Replication slippage</a:t>
            </a:r>
          </a:p>
        </p:txBody>
      </p:sp>
      <p:sp>
        <p:nvSpPr>
          <p:cNvPr id="3" name="Content Placeholder 2">
            <a:extLst>
              <a:ext uri="{FF2B5EF4-FFF2-40B4-BE49-F238E27FC236}">
                <a16:creationId xmlns:a16="http://schemas.microsoft.com/office/drawing/2014/main" id="{ED3D812C-99D8-FE0E-0CB2-3EE775BC2362}"/>
              </a:ext>
            </a:extLst>
          </p:cNvPr>
          <p:cNvSpPr>
            <a:spLocks noGrp="1"/>
          </p:cNvSpPr>
          <p:nvPr>
            <p:ph idx="1"/>
          </p:nvPr>
        </p:nvSpPr>
        <p:spPr>
          <a:xfrm>
            <a:off x="5981133" y="1817355"/>
            <a:ext cx="4732360" cy="3109487"/>
          </a:xfrm>
        </p:spPr>
        <p:txBody>
          <a:bodyPr>
            <a:normAutofit/>
          </a:bodyPr>
          <a:lstStyle/>
          <a:p>
            <a:r>
              <a:rPr lang="en-US" dirty="0"/>
              <a:t>Caused by a DNA polymerase ‘slipping’ back during DNA replication leading to a duplication of a small region of DNA</a:t>
            </a:r>
          </a:p>
        </p:txBody>
      </p:sp>
      <p:pic>
        <p:nvPicPr>
          <p:cNvPr id="4" name="Picture 5" descr="replication slippage                                           0004FB6CBill                           B191BFFC:">
            <a:extLst>
              <a:ext uri="{FF2B5EF4-FFF2-40B4-BE49-F238E27FC236}">
                <a16:creationId xmlns:a16="http://schemas.microsoft.com/office/drawing/2014/main" id="{7BB22BDE-8CBA-924D-BB45-1AE545F8A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99784"/>
            <a:ext cx="4840323" cy="38183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29626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9ED4-8946-DF56-B43F-1F3A96C76CD4}"/>
              </a:ext>
            </a:extLst>
          </p:cNvPr>
          <p:cNvSpPr>
            <a:spLocks noGrp="1"/>
          </p:cNvSpPr>
          <p:nvPr>
            <p:ph type="title"/>
          </p:nvPr>
        </p:nvSpPr>
        <p:spPr/>
        <p:txBody>
          <a:bodyPr/>
          <a:lstStyle/>
          <a:p>
            <a:r>
              <a:rPr lang="en-US" dirty="0">
                <a:solidFill>
                  <a:srgbClr val="FF0000"/>
                </a:solidFill>
              </a:rPr>
              <a:t>Selfish genetic elements</a:t>
            </a:r>
          </a:p>
        </p:txBody>
      </p:sp>
      <p:sp>
        <p:nvSpPr>
          <p:cNvPr id="3" name="Content Placeholder 2">
            <a:extLst>
              <a:ext uri="{FF2B5EF4-FFF2-40B4-BE49-F238E27FC236}">
                <a16:creationId xmlns:a16="http://schemas.microsoft.com/office/drawing/2014/main" id="{B527EE75-6C45-23FA-226B-CBE5BE887498}"/>
              </a:ext>
            </a:extLst>
          </p:cNvPr>
          <p:cNvSpPr>
            <a:spLocks noGrp="1"/>
          </p:cNvSpPr>
          <p:nvPr>
            <p:ph idx="1"/>
          </p:nvPr>
        </p:nvSpPr>
        <p:spPr>
          <a:xfrm>
            <a:off x="415119" y="1566317"/>
            <a:ext cx="10243782" cy="2255056"/>
          </a:xfrm>
        </p:spPr>
        <p:txBody>
          <a:bodyPr>
            <a:normAutofit/>
          </a:bodyPr>
          <a:lstStyle/>
          <a:p>
            <a:pPr marL="0" indent="0">
              <a:buNone/>
            </a:pPr>
            <a:r>
              <a:rPr lang="en-US" sz="2400" dirty="0"/>
              <a:t>Collectively comprise a major part of many (especially) eukaryotic genomes, although they are present in bacteria as well. Can move or copy themselves from one location to another in a genome.</a:t>
            </a:r>
          </a:p>
          <a:p>
            <a:pPr marL="0" indent="0">
              <a:buNone/>
            </a:pPr>
            <a:r>
              <a:rPr lang="en-US" sz="2400" dirty="0"/>
              <a:t>First discovered in maize by Barbara McClintock </a:t>
            </a:r>
          </a:p>
        </p:txBody>
      </p:sp>
      <p:pic>
        <p:nvPicPr>
          <p:cNvPr id="4" name="Picture 3" descr="Barbara McClintock - Facts - NobelPrize.org">
            <a:hlinkClick r:id="rId2"/>
            <a:extLst>
              <a:ext uri="{FF2B5EF4-FFF2-40B4-BE49-F238E27FC236}">
                <a16:creationId xmlns:a16="http://schemas.microsoft.com/office/drawing/2014/main" id="{AF6FAC80-74BE-DAE8-B827-DCAD62EE5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14" y="3315053"/>
            <a:ext cx="2272106" cy="14999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4489CD1-79C9-D97E-6721-96863EB72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215" y="3315053"/>
            <a:ext cx="2670138" cy="1681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15AA25-5656-F89F-C0ED-9A12F0FEFF49}"/>
              </a:ext>
            </a:extLst>
          </p:cNvPr>
          <p:cNvSpPr txBox="1"/>
          <p:nvPr/>
        </p:nvSpPr>
        <p:spPr>
          <a:xfrm>
            <a:off x="6095999" y="3315052"/>
            <a:ext cx="4030639" cy="1569660"/>
          </a:xfrm>
          <a:prstGeom prst="rect">
            <a:avLst/>
          </a:prstGeom>
          <a:noFill/>
        </p:spPr>
        <p:txBody>
          <a:bodyPr wrap="square">
            <a:spAutoFit/>
          </a:bodyPr>
          <a:lstStyle/>
          <a:p>
            <a:r>
              <a:rPr lang="en-US" sz="2400" dirty="0"/>
              <a:t>‘Runaway’ SGE insertion can lead to rapid increases in genome size, often with deleterious effects</a:t>
            </a:r>
          </a:p>
        </p:txBody>
      </p:sp>
      <p:sp>
        <p:nvSpPr>
          <p:cNvPr id="10" name="TextBox 9">
            <a:extLst>
              <a:ext uri="{FF2B5EF4-FFF2-40B4-BE49-F238E27FC236}">
                <a16:creationId xmlns:a16="http://schemas.microsoft.com/office/drawing/2014/main" id="{66611599-8DBF-78CB-E66C-DEC7691E7A3F}"/>
              </a:ext>
            </a:extLst>
          </p:cNvPr>
          <p:cNvSpPr txBox="1"/>
          <p:nvPr/>
        </p:nvSpPr>
        <p:spPr>
          <a:xfrm>
            <a:off x="415119" y="5344920"/>
            <a:ext cx="7732594" cy="830997"/>
          </a:xfrm>
          <a:prstGeom prst="rect">
            <a:avLst/>
          </a:prstGeom>
          <a:noFill/>
        </p:spPr>
        <p:txBody>
          <a:bodyPr wrap="square">
            <a:spAutoFit/>
          </a:bodyPr>
          <a:lstStyle/>
          <a:p>
            <a:r>
              <a:rPr lang="en-US" sz="2400" dirty="0"/>
              <a:t>Genomes/cells have numerous mechanisms to suppress SGE movement (this is beyond the scope of this module)</a:t>
            </a:r>
          </a:p>
        </p:txBody>
      </p:sp>
    </p:spTree>
    <p:extLst>
      <p:ext uri="{BB962C8B-B14F-4D97-AF65-F5344CB8AC3E}">
        <p14:creationId xmlns:p14="http://schemas.microsoft.com/office/powerpoint/2010/main" val="147836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2515-06D8-D33F-2119-B18C3995A327}"/>
              </a:ext>
            </a:extLst>
          </p:cNvPr>
          <p:cNvSpPr>
            <a:spLocks noGrp="1"/>
          </p:cNvSpPr>
          <p:nvPr>
            <p:ph type="title"/>
          </p:nvPr>
        </p:nvSpPr>
        <p:spPr/>
        <p:txBody>
          <a:bodyPr/>
          <a:lstStyle/>
          <a:p>
            <a:r>
              <a:rPr lang="en-US" dirty="0">
                <a:solidFill>
                  <a:srgbClr val="FF0000"/>
                </a:solidFill>
              </a:rPr>
              <a:t>Classification of SGEs</a:t>
            </a:r>
          </a:p>
        </p:txBody>
      </p:sp>
      <p:sp>
        <p:nvSpPr>
          <p:cNvPr id="3" name="Content Placeholder 2">
            <a:extLst>
              <a:ext uri="{FF2B5EF4-FFF2-40B4-BE49-F238E27FC236}">
                <a16:creationId xmlns:a16="http://schemas.microsoft.com/office/drawing/2014/main" id="{A1225FA1-CCF8-2EB4-5BB7-799364E88417}"/>
              </a:ext>
            </a:extLst>
          </p:cNvPr>
          <p:cNvSpPr>
            <a:spLocks noGrp="1"/>
          </p:cNvSpPr>
          <p:nvPr>
            <p:ph idx="1"/>
          </p:nvPr>
        </p:nvSpPr>
        <p:spPr>
          <a:xfrm>
            <a:off x="7001201" y="883739"/>
            <a:ext cx="4992807" cy="5428350"/>
          </a:xfrm>
        </p:spPr>
        <p:txBody>
          <a:bodyPr>
            <a:normAutofit fontScale="92500" lnSpcReduction="10000"/>
          </a:bodyPr>
          <a:lstStyle/>
          <a:p>
            <a:r>
              <a:rPr lang="en-US" dirty="0"/>
              <a:t>Many types and consist of DNA elements and RNA elements. The RNA elements (often called retroelements or retrotransposons) exist as DNA in the genome (more later)</a:t>
            </a:r>
          </a:p>
          <a:p>
            <a:r>
              <a:rPr lang="en-US" dirty="0"/>
              <a:t>DNA elements contain a transposase</a:t>
            </a:r>
          </a:p>
          <a:p>
            <a:r>
              <a:rPr lang="en-US" dirty="0"/>
              <a:t>Retrotransposons contain a reverse transcriptase (RT)</a:t>
            </a:r>
          </a:p>
          <a:p>
            <a:r>
              <a:rPr lang="en-US" dirty="0"/>
              <a:t>SINEs contain neither but use a RT supplied </a:t>
            </a:r>
            <a:r>
              <a:rPr lang="en-US" i="1" dirty="0"/>
              <a:t>‘in trans’ </a:t>
            </a:r>
          </a:p>
          <a:p>
            <a:r>
              <a:rPr lang="en-US" dirty="0"/>
              <a:t>Other SGEs, such as Homing Endonucleases are not discussed here</a:t>
            </a:r>
          </a:p>
        </p:txBody>
      </p:sp>
      <p:pic>
        <p:nvPicPr>
          <p:cNvPr id="5" name="Picture 4" descr="Diagram&#10;&#10;Description automatically generated">
            <a:extLst>
              <a:ext uri="{FF2B5EF4-FFF2-40B4-BE49-F238E27FC236}">
                <a16:creationId xmlns:a16="http://schemas.microsoft.com/office/drawing/2014/main" id="{FAF9842D-2A89-C5E8-64B0-8B8614D452FF}"/>
              </a:ext>
            </a:extLst>
          </p:cNvPr>
          <p:cNvPicPr>
            <a:picLocks noChangeAspect="1"/>
          </p:cNvPicPr>
          <p:nvPr/>
        </p:nvPicPr>
        <p:blipFill>
          <a:blip r:embed="rId3"/>
          <a:stretch>
            <a:fillRect/>
          </a:stretch>
        </p:blipFill>
        <p:spPr>
          <a:xfrm>
            <a:off x="512541" y="1552481"/>
            <a:ext cx="6415872" cy="4302409"/>
          </a:xfrm>
          <a:prstGeom prst="rect">
            <a:avLst/>
          </a:prstGeom>
        </p:spPr>
      </p:pic>
    </p:spTree>
    <p:extLst>
      <p:ext uri="{BB962C8B-B14F-4D97-AF65-F5344CB8AC3E}">
        <p14:creationId xmlns:p14="http://schemas.microsoft.com/office/powerpoint/2010/main" val="482963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52EF-3259-472E-1C37-95077B40396F}"/>
              </a:ext>
            </a:extLst>
          </p:cNvPr>
          <p:cNvSpPr>
            <a:spLocks noGrp="1"/>
          </p:cNvSpPr>
          <p:nvPr>
            <p:ph type="title"/>
          </p:nvPr>
        </p:nvSpPr>
        <p:spPr/>
        <p:txBody>
          <a:bodyPr/>
          <a:lstStyle/>
          <a:p>
            <a:r>
              <a:rPr lang="en-US" dirty="0">
                <a:solidFill>
                  <a:srgbClr val="FF0000"/>
                </a:solidFill>
              </a:rPr>
              <a:t>The C-value paradox</a:t>
            </a:r>
          </a:p>
        </p:txBody>
      </p:sp>
      <p:sp>
        <p:nvSpPr>
          <p:cNvPr id="3" name="Content Placeholder 2">
            <a:extLst>
              <a:ext uri="{FF2B5EF4-FFF2-40B4-BE49-F238E27FC236}">
                <a16:creationId xmlns:a16="http://schemas.microsoft.com/office/drawing/2014/main" id="{7FFCC797-7515-CC52-F7E9-B864E208C3AB}"/>
              </a:ext>
            </a:extLst>
          </p:cNvPr>
          <p:cNvSpPr>
            <a:spLocks noGrp="1"/>
          </p:cNvSpPr>
          <p:nvPr>
            <p:ph idx="1"/>
          </p:nvPr>
        </p:nvSpPr>
        <p:spPr/>
        <p:txBody>
          <a:bodyPr/>
          <a:lstStyle/>
          <a:p>
            <a:r>
              <a:rPr lang="en-US" dirty="0"/>
              <a:t>The </a:t>
            </a:r>
            <a:r>
              <a:rPr lang="en-US" dirty="0">
                <a:solidFill>
                  <a:srgbClr val="FF0000"/>
                </a:solidFill>
              </a:rPr>
              <a:t>C-value</a:t>
            </a:r>
            <a:r>
              <a:rPr lang="en-US" dirty="0"/>
              <a:t> is defined as the amount (bp) of DNA in a </a:t>
            </a:r>
            <a:r>
              <a:rPr lang="en-US" dirty="0">
                <a:solidFill>
                  <a:srgbClr val="FF0000"/>
                </a:solidFill>
              </a:rPr>
              <a:t>haploid</a:t>
            </a:r>
            <a:r>
              <a:rPr lang="en-US" dirty="0"/>
              <a:t> genome. e.g. the human genome has around </a:t>
            </a:r>
            <a:r>
              <a:rPr lang="en-US" u="sng" dirty="0"/>
              <a:t>3.2 billion bp </a:t>
            </a:r>
            <a:r>
              <a:rPr lang="en-US" dirty="0"/>
              <a:t>per </a:t>
            </a:r>
            <a:r>
              <a:rPr lang="en-US" u="sng" dirty="0"/>
              <a:t>haploid</a:t>
            </a:r>
            <a:r>
              <a:rPr lang="en-US" dirty="0"/>
              <a:t> genome (even though we are of course diploid).</a:t>
            </a:r>
          </a:p>
          <a:p>
            <a:endParaRPr lang="en-US" dirty="0"/>
          </a:p>
          <a:p>
            <a:r>
              <a:rPr lang="en-US" dirty="0"/>
              <a:t>But, some ‘simpler’ organisms have larger C-values than much more ‘complex’ organisms. i.e. gene number does not always correlate with genome size. This is one aspect of the paradox. </a:t>
            </a:r>
          </a:p>
          <a:p>
            <a:r>
              <a:rPr lang="en-US" dirty="0"/>
              <a:t>i.e. we would expect to see a linear relationship between complexity (e.g. gene number) and C-value</a:t>
            </a:r>
          </a:p>
        </p:txBody>
      </p:sp>
    </p:spTree>
    <p:extLst>
      <p:ext uri="{BB962C8B-B14F-4D97-AF65-F5344CB8AC3E}">
        <p14:creationId xmlns:p14="http://schemas.microsoft.com/office/powerpoint/2010/main" val="53402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AD5F-5B7F-DAD4-E865-1E00F8FAFAD6}"/>
              </a:ext>
            </a:extLst>
          </p:cNvPr>
          <p:cNvSpPr>
            <a:spLocks noGrp="1"/>
          </p:cNvSpPr>
          <p:nvPr>
            <p:ph type="title"/>
          </p:nvPr>
        </p:nvSpPr>
        <p:spPr>
          <a:xfrm>
            <a:off x="838200" y="0"/>
            <a:ext cx="10515600" cy="1325563"/>
          </a:xfrm>
        </p:spPr>
        <p:txBody>
          <a:bodyPr/>
          <a:lstStyle/>
          <a:p>
            <a:r>
              <a:rPr lang="en-US" dirty="0">
                <a:solidFill>
                  <a:srgbClr val="FF0000"/>
                </a:solidFill>
              </a:rPr>
              <a:t>Classification of SGEs (</a:t>
            </a:r>
            <a:r>
              <a:rPr lang="en-US" dirty="0" err="1">
                <a:solidFill>
                  <a:srgbClr val="FF0000"/>
                </a:solidFill>
              </a:rPr>
              <a:t>con’t</a:t>
            </a:r>
            <a:r>
              <a:rPr lang="en-US" dirty="0">
                <a:solidFill>
                  <a:srgbClr val="FF0000"/>
                </a:solidFill>
              </a:rPr>
              <a:t>)</a:t>
            </a:r>
            <a:endParaRPr lang="en-US" dirty="0"/>
          </a:p>
        </p:txBody>
      </p:sp>
      <p:pic>
        <p:nvPicPr>
          <p:cNvPr id="7" name="Picture 6" descr="Chart, pie chart&#10;&#10;Description automatically generated">
            <a:extLst>
              <a:ext uri="{FF2B5EF4-FFF2-40B4-BE49-F238E27FC236}">
                <a16:creationId xmlns:a16="http://schemas.microsoft.com/office/drawing/2014/main" id="{24F430A3-7AD5-CD70-AA6E-CF86F25BF84E}"/>
              </a:ext>
            </a:extLst>
          </p:cNvPr>
          <p:cNvPicPr>
            <a:picLocks noChangeAspect="1"/>
          </p:cNvPicPr>
          <p:nvPr/>
        </p:nvPicPr>
        <p:blipFill>
          <a:blip r:embed="rId2"/>
          <a:stretch>
            <a:fillRect/>
          </a:stretch>
        </p:blipFill>
        <p:spPr>
          <a:xfrm>
            <a:off x="1644068" y="1325563"/>
            <a:ext cx="2920630" cy="2406366"/>
          </a:xfrm>
          <a:prstGeom prst="rect">
            <a:avLst/>
          </a:prstGeom>
        </p:spPr>
      </p:pic>
      <p:sp>
        <p:nvSpPr>
          <p:cNvPr id="9" name="TextBox 8">
            <a:extLst>
              <a:ext uri="{FF2B5EF4-FFF2-40B4-BE49-F238E27FC236}">
                <a16:creationId xmlns:a16="http://schemas.microsoft.com/office/drawing/2014/main" id="{ECFB441E-1DA3-DA72-3B98-C42CD7AFE0EA}"/>
              </a:ext>
            </a:extLst>
          </p:cNvPr>
          <p:cNvSpPr txBox="1"/>
          <p:nvPr/>
        </p:nvSpPr>
        <p:spPr>
          <a:xfrm>
            <a:off x="292289" y="4024822"/>
            <a:ext cx="11899711" cy="2677656"/>
          </a:xfrm>
          <a:prstGeom prst="rect">
            <a:avLst/>
          </a:prstGeom>
          <a:noFill/>
        </p:spPr>
        <p:txBody>
          <a:bodyPr wrap="square">
            <a:spAutoFit/>
          </a:bodyPr>
          <a:lstStyle/>
          <a:p>
            <a:r>
              <a:rPr lang="en-US" sz="2400" dirty="0"/>
              <a:t>In humans and other vertebrate genomes most SGEs are RNA based (SINEs, LINEs, LTR retrotransposons) with only a small proportion of DNA transposons. </a:t>
            </a:r>
          </a:p>
          <a:p>
            <a:endParaRPr lang="en-US" sz="2400" dirty="0"/>
          </a:p>
          <a:p>
            <a:r>
              <a:rPr lang="en-US" sz="2400" dirty="0"/>
              <a:t>Remember RNA based SGEs exist as DNA in the genome!</a:t>
            </a:r>
          </a:p>
          <a:p>
            <a:endParaRPr lang="en-US" sz="2400" dirty="0"/>
          </a:p>
          <a:p>
            <a:r>
              <a:rPr lang="en-US" sz="2400" dirty="0"/>
              <a:t>Endogenous retroviruses (ERVs)  (that I work on) are included in the LTR retrotransposons in the left-hand figure. Not sure I agree….</a:t>
            </a:r>
          </a:p>
        </p:txBody>
      </p:sp>
      <p:pic>
        <p:nvPicPr>
          <p:cNvPr id="13" name="Picture 12" descr="Chart, pie chart&#10;&#10;Description automatically generated">
            <a:extLst>
              <a:ext uri="{FF2B5EF4-FFF2-40B4-BE49-F238E27FC236}">
                <a16:creationId xmlns:a16="http://schemas.microsoft.com/office/drawing/2014/main" id="{779AE394-FADE-FCC7-545E-825334AE05C5}"/>
              </a:ext>
            </a:extLst>
          </p:cNvPr>
          <p:cNvPicPr>
            <a:picLocks noChangeAspect="1"/>
          </p:cNvPicPr>
          <p:nvPr/>
        </p:nvPicPr>
        <p:blipFill>
          <a:blip r:embed="rId3"/>
          <a:stretch>
            <a:fillRect/>
          </a:stretch>
        </p:blipFill>
        <p:spPr>
          <a:xfrm>
            <a:off x="6096000" y="1325563"/>
            <a:ext cx="3726498" cy="2406366"/>
          </a:xfrm>
          <a:prstGeom prst="rect">
            <a:avLst/>
          </a:prstGeom>
        </p:spPr>
      </p:pic>
    </p:spTree>
    <p:extLst>
      <p:ext uri="{BB962C8B-B14F-4D97-AF65-F5344CB8AC3E}">
        <p14:creationId xmlns:p14="http://schemas.microsoft.com/office/powerpoint/2010/main" val="2425635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2B9CB-3E95-DE6D-8AD9-0D18571F8AD8}"/>
              </a:ext>
            </a:extLst>
          </p:cNvPr>
          <p:cNvSpPr>
            <a:spLocks noGrp="1"/>
          </p:cNvSpPr>
          <p:nvPr>
            <p:ph type="title"/>
          </p:nvPr>
        </p:nvSpPr>
        <p:spPr/>
        <p:txBody>
          <a:bodyPr/>
          <a:lstStyle/>
          <a:p>
            <a:r>
              <a:rPr lang="en-US" dirty="0">
                <a:solidFill>
                  <a:srgbClr val="FF0000"/>
                </a:solidFill>
              </a:rPr>
              <a:t>Classification of SGEs (</a:t>
            </a:r>
            <a:r>
              <a:rPr lang="en-US" dirty="0" err="1">
                <a:solidFill>
                  <a:srgbClr val="FF0000"/>
                </a:solidFill>
              </a:rPr>
              <a:t>con’t</a:t>
            </a:r>
            <a:r>
              <a:rPr lang="en-US" dirty="0">
                <a:solidFill>
                  <a:srgbClr val="FF0000"/>
                </a:solidFill>
              </a:rPr>
              <a:t>)</a:t>
            </a:r>
            <a:endParaRPr lang="en-US" dirty="0"/>
          </a:p>
        </p:txBody>
      </p:sp>
      <p:sp>
        <p:nvSpPr>
          <p:cNvPr id="3" name="Content Placeholder 2">
            <a:extLst>
              <a:ext uri="{FF2B5EF4-FFF2-40B4-BE49-F238E27FC236}">
                <a16:creationId xmlns:a16="http://schemas.microsoft.com/office/drawing/2014/main" id="{AC7D9E91-6FEB-95D8-39A9-85D562707B3D}"/>
              </a:ext>
            </a:extLst>
          </p:cNvPr>
          <p:cNvSpPr>
            <a:spLocks noGrp="1"/>
          </p:cNvSpPr>
          <p:nvPr>
            <p:ph idx="1"/>
          </p:nvPr>
        </p:nvSpPr>
        <p:spPr>
          <a:xfrm>
            <a:off x="735937" y="1272997"/>
            <a:ext cx="10515600" cy="787815"/>
          </a:xfrm>
        </p:spPr>
        <p:txBody>
          <a:bodyPr/>
          <a:lstStyle/>
          <a:p>
            <a:r>
              <a:rPr lang="en-US" dirty="0"/>
              <a:t>Overview of copying/replication mechanism, DNA v RNA elements</a:t>
            </a:r>
          </a:p>
        </p:txBody>
      </p:sp>
      <p:pic>
        <p:nvPicPr>
          <p:cNvPr id="5" name="Picture 4" descr="Diagram&#10;&#10;Description automatically generated">
            <a:extLst>
              <a:ext uri="{FF2B5EF4-FFF2-40B4-BE49-F238E27FC236}">
                <a16:creationId xmlns:a16="http://schemas.microsoft.com/office/drawing/2014/main" id="{3C0D9099-D225-2869-D0C4-4BA0849CB355}"/>
              </a:ext>
            </a:extLst>
          </p:cNvPr>
          <p:cNvPicPr>
            <a:picLocks noChangeAspect="1"/>
          </p:cNvPicPr>
          <p:nvPr/>
        </p:nvPicPr>
        <p:blipFill>
          <a:blip r:embed="rId2"/>
          <a:stretch>
            <a:fillRect/>
          </a:stretch>
        </p:blipFill>
        <p:spPr>
          <a:xfrm>
            <a:off x="940463" y="2060812"/>
            <a:ext cx="6210773" cy="4164871"/>
          </a:xfrm>
          <a:prstGeom prst="rect">
            <a:avLst/>
          </a:prstGeom>
        </p:spPr>
      </p:pic>
      <p:sp>
        <p:nvSpPr>
          <p:cNvPr id="7" name="TextBox 6">
            <a:extLst>
              <a:ext uri="{FF2B5EF4-FFF2-40B4-BE49-F238E27FC236}">
                <a16:creationId xmlns:a16="http://schemas.microsoft.com/office/drawing/2014/main" id="{2628761A-912F-96F5-86C3-1AF2E20E8384}"/>
              </a:ext>
            </a:extLst>
          </p:cNvPr>
          <p:cNvSpPr txBox="1"/>
          <p:nvPr/>
        </p:nvSpPr>
        <p:spPr>
          <a:xfrm>
            <a:off x="7826568" y="2283260"/>
            <a:ext cx="3896859" cy="3785652"/>
          </a:xfrm>
          <a:prstGeom prst="rect">
            <a:avLst/>
          </a:prstGeom>
          <a:noFill/>
        </p:spPr>
        <p:txBody>
          <a:bodyPr wrap="square">
            <a:spAutoFit/>
          </a:bodyPr>
          <a:lstStyle/>
          <a:p>
            <a:r>
              <a:rPr lang="en-US" sz="2400" dirty="0"/>
              <a:t>Class 1 elements use ‘copy and paste’ whereas class 2 elements use ‘cut and paste’</a:t>
            </a:r>
          </a:p>
          <a:p>
            <a:endParaRPr lang="en-US" sz="2400" dirty="0"/>
          </a:p>
          <a:p>
            <a:r>
              <a:rPr lang="en-US" sz="2400" dirty="0"/>
              <a:t>SINEs are Class 1 but do not encode their own RT. Other Class 1 elements encode their own RT protein. Class 2 elements encode an endonuclease/transposase</a:t>
            </a:r>
          </a:p>
        </p:txBody>
      </p:sp>
    </p:spTree>
    <p:extLst>
      <p:ext uri="{BB962C8B-B14F-4D97-AF65-F5344CB8AC3E}">
        <p14:creationId xmlns:p14="http://schemas.microsoft.com/office/powerpoint/2010/main" val="657464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EB7E-58C1-F391-5B7C-3F5C373FFE7D}"/>
              </a:ext>
            </a:extLst>
          </p:cNvPr>
          <p:cNvSpPr>
            <a:spLocks noGrp="1"/>
          </p:cNvSpPr>
          <p:nvPr>
            <p:ph type="title"/>
          </p:nvPr>
        </p:nvSpPr>
        <p:spPr/>
        <p:txBody>
          <a:bodyPr/>
          <a:lstStyle/>
          <a:p>
            <a:r>
              <a:rPr lang="en-US" dirty="0">
                <a:solidFill>
                  <a:srgbClr val="FF0000"/>
                </a:solidFill>
              </a:rPr>
              <a:t>Classification of SGEs (</a:t>
            </a:r>
            <a:r>
              <a:rPr lang="en-US" dirty="0" err="1">
                <a:solidFill>
                  <a:srgbClr val="FF0000"/>
                </a:solidFill>
              </a:rPr>
              <a:t>con’t</a:t>
            </a:r>
            <a:r>
              <a:rPr lang="en-US" dirty="0">
                <a:solidFill>
                  <a:srgbClr val="FF0000"/>
                </a:solidFill>
              </a:rPr>
              <a:t>)</a:t>
            </a:r>
            <a:endParaRPr lang="en-US" dirty="0"/>
          </a:p>
        </p:txBody>
      </p:sp>
      <p:pic>
        <p:nvPicPr>
          <p:cNvPr id="13" name="Content Placeholder 12" descr="A picture containing timeline&#10;&#10;Description automatically generated">
            <a:extLst>
              <a:ext uri="{FF2B5EF4-FFF2-40B4-BE49-F238E27FC236}">
                <a16:creationId xmlns:a16="http://schemas.microsoft.com/office/drawing/2014/main" id="{66AECE0B-E1AB-875B-4941-4C43B35A84A2}"/>
              </a:ext>
            </a:extLst>
          </p:cNvPr>
          <p:cNvPicPr>
            <a:picLocks noGrp="1" noChangeAspect="1"/>
          </p:cNvPicPr>
          <p:nvPr>
            <p:ph idx="1"/>
          </p:nvPr>
        </p:nvPicPr>
        <p:blipFill>
          <a:blip r:embed="rId3"/>
          <a:stretch>
            <a:fillRect/>
          </a:stretch>
        </p:blipFill>
        <p:spPr>
          <a:xfrm>
            <a:off x="838199" y="1815567"/>
            <a:ext cx="5885387" cy="3684481"/>
          </a:xfrm>
        </p:spPr>
      </p:pic>
      <p:sp>
        <p:nvSpPr>
          <p:cNvPr id="15" name="TextBox 14">
            <a:extLst>
              <a:ext uri="{FF2B5EF4-FFF2-40B4-BE49-F238E27FC236}">
                <a16:creationId xmlns:a16="http://schemas.microsoft.com/office/drawing/2014/main" id="{C26D8A73-5B75-BF2D-19C7-1DFAEFC38A97}"/>
              </a:ext>
            </a:extLst>
          </p:cNvPr>
          <p:cNvSpPr txBox="1"/>
          <p:nvPr/>
        </p:nvSpPr>
        <p:spPr>
          <a:xfrm>
            <a:off x="7593842" y="1187268"/>
            <a:ext cx="4184176" cy="5262979"/>
          </a:xfrm>
          <a:prstGeom prst="rect">
            <a:avLst/>
          </a:prstGeom>
          <a:noFill/>
        </p:spPr>
        <p:txBody>
          <a:bodyPr wrap="square">
            <a:spAutoFit/>
          </a:bodyPr>
          <a:lstStyle/>
          <a:p>
            <a:r>
              <a:rPr lang="en-US" sz="2400" dirty="0"/>
              <a:t>These are elements in the human genome with % of genome content shown</a:t>
            </a:r>
          </a:p>
          <a:p>
            <a:endParaRPr lang="en-US" sz="2400" dirty="0"/>
          </a:p>
          <a:p>
            <a:r>
              <a:rPr lang="en-US" sz="2400" dirty="0"/>
              <a:t>I will discuss the important aspects of the figure with you so no need to remember/understand all of it</a:t>
            </a:r>
          </a:p>
          <a:p>
            <a:endParaRPr lang="en-US" sz="2400" dirty="0"/>
          </a:p>
          <a:p>
            <a:r>
              <a:rPr lang="en-US" sz="2400" dirty="0"/>
              <a:t>SINES and SVAs are, in effect tRNA or ribosomal RNA sequences converted to DNA (using LINE ORF 2=RT) and inserted back into the genome</a:t>
            </a:r>
          </a:p>
        </p:txBody>
      </p:sp>
    </p:spTree>
    <p:extLst>
      <p:ext uri="{BB962C8B-B14F-4D97-AF65-F5344CB8AC3E}">
        <p14:creationId xmlns:p14="http://schemas.microsoft.com/office/powerpoint/2010/main" val="3966952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C303-9675-3DD5-B3BA-F305B43AA8F1}"/>
              </a:ext>
            </a:extLst>
          </p:cNvPr>
          <p:cNvSpPr>
            <a:spLocks noGrp="1"/>
          </p:cNvSpPr>
          <p:nvPr>
            <p:ph type="title"/>
          </p:nvPr>
        </p:nvSpPr>
        <p:spPr/>
        <p:txBody>
          <a:bodyPr/>
          <a:lstStyle/>
          <a:p>
            <a:r>
              <a:rPr lang="en-US" dirty="0">
                <a:solidFill>
                  <a:srgbClr val="FF0000"/>
                </a:solidFill>
              </a:rPr>
              <a:t>HERVs (as an example of SGE movement and evolution in humans)</a:t>
            </a:r>
          </a:p>
        </p:txBody>
      </p:sp>
      <p:pic>
        <p:nvPicPr>
          <p:cNvPr id="4" name="Picture 2">
            <a:extLst>
              <a:ext uri="{FF2B5EF4-FFF2-40B4-BE49-F238E27FC236}">
                <a16:creationId xmlns:a16="http://schemas.microsoft.com/office/drawing/2014/main" id="{E2172866-4655-6F8A-D8EC-584385174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050" t="32257" b="25807"/>
          <a:stretch>
            <a:fillRect/>
          </a:stretch>
        </p:blipFill>
        <p:spPr bwMode="auto">
          <a:xfrm>
            <a:off x="838200" y="1690688"/>
            <a:ext cx="6477000" cy="469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80D8E78-1DCC-23D1-FF41-21E0CC34C873}"/>
              </a:ext>
            </a:extLst>
          </p:cNvPr>
          <p:cNvSpPr txBox="1"/>
          <p:nvPr/>
        </p:nvSpPr>
        <p:spPr>
          <a:xfrm>
            <a:off x="7717810" y="2967335"/>
            <a:ext cx="2381534" cy="461665"/>
          </a:xfrm>
          <a:prstGeom prst="rect">
            <a:avLst/>
          </a:prstGeom>
          <a:noFill/>
        </p:spPr>
        <p:txBody>
          <a:bodyPr wrap="square">
            <a:spAutoFit/>
          </a:bodyPr>
          <a:lstStyle/>
          <a:p>
            <a:pPr>
              <a:spcBef>
                <a:spcPct val="0"/>
              </a:spcBef>
              <a:buFontTx/>
              <a:buNone/>
            </a:pPr>
            <a:r>
              <a:rPr lang="en-US" altLang="en-AU" sz="2400" dirty="0">
                <a:latin typeface="Arial" panose="020B0604020202020204" pitchFamily="34" charset="0"/>
              </a:rPr>
              <a:t>HERVs = 5-8%</a:t>
            </a:r>
            <a:endParaRPr lang="en-GB" altLang="en-GB" sz="2400" dirty="0">
              <a:latin typeface="Arial" panose="020B0604020202020204" pitchFamily="34" charset="0"/>
            </a:endParaRPr>
          </a:p>
        </p:txBody>
      </p:sp>
    </p:spTree>
    <p:extLst>
      <p:ext uri="{BB962C8B-B14F-4D97-AF65-F5344CB8AC3E}">
        <p14:creationId xmlns:p14="http://schemas.microsoft.com/office/powerpoint/2010/main" val="181730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9BF8-5040-09AF-48C6-48FFC7666A8D}"/>
              </a:ext>
            </a:extLst>
          </p:cNvPr>
          <p:cNvSpPr>
            <a:spLocks noGrp="1"/>
          </p:cNvSpPr>
          <p:nvPr>
            <p:ph type="title"/>
          </p:nvPr>
        </p:nvSpPr>
        <p:spPr/>
        <p:txBody>
          <a:bodyPr/>
          <a:lstStyle/>
          <a:p>
            <a:r>
              <a:rPr lang="en-US" dirty="0">
                <a:solidFill>
                  <a:srgbClr val="FF0000"/>
                </a:solidFill>
              </a:rPr>
              <a:t>HERV evolution within humans</a:t>
            </a:r>
          </a:p>
        </p:txBody>
      </p:sp>
      <p:pic>
        <p:nvPicPr>
          <p:cNvPr id="4" name="Picture 2">
            <a:extLst>
              <a:ext uri="{FF2B5EF4-FFF2-40B4-BE49-F238E27FC236}">
                <a16:creationId xmlns:a16="http://schemas.microsoft.com/office/drawing/2014/main" id="{81DF28CA-779B-3BEE-9EAE-4AC7FDB56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889" b="25000"/>
          <a:stretch>
            <a:fillRect/>
          </a:stretch>
        </p:blipFill>
        <p:spPr bwMode="auto">
          <a:xfrm>
            <a:off x="1097507" y="1801504"/>
            <a:ext cx="5334000" cy="421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9708A43C-DF00-B320-426A-5A6AEEF175EC}"/>
              </a:ext>
            </a:extLst>
          </p:cNvPr>
          <p:cNvSpPr txBox="1"/>
          <p:nvPr/>
        </p:nvSpPr>
        <p:spPr>
          <a:xfrm>
            <a:off x="6407625" y="1801504"/>
            <a:ext cx="4686868" cy="4524315"/>
          </a:xfrm>
          <a:prstGeom prst="rect">
            <a:avLst/>
          </a:prstGeom>
          <a:noFill/>
        </p:spPr>
        <p:txBody>
          <a:bodyPr wrap="square">
            <a:spAutoFit/>
          </a:bodyPr>
          <a:lstStyle/>
          <a:p>
            <a:r>
              <a:rPr lang="en-US" sz="2400" dirty="0"/>
              <a:t>There are many independently evolving (or have evolved in the past) HERV groups/families within the human genome, some with just a few copies, some with many thousands dispersed throughout the genome</a:t>
            </a:r>
          </a:p>
          <a:p>
            <a:endParaRPr lang="en-US" sz="2400" dirty="0"/>
          </a:p>
          <a:p>
            <a:r>
              <a:rPr lang="en-US" sz="2400" dirty="0"/>
              <a:t>Each group would have originated as a single copy, followed by proliferation within the genome over many millions of years</a:t>
            </a:r>
          </a:p>
        </p:txBody>
      </p:sp>
    </p:spTree>
    <p:extLst>
      <p:ext uri="{BB962C8B-B14F-4D97-AF65-F5344CB8AC3E}">
        <p14:creationId xmlns:p14="http://schemas.microsoft.com/office/powerpoint/2010/main" val="3689997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F16B2-FAF4-E666-08CB-952F0BA344B8}"/>
              </a:ext>
            </a:extLst>
          </p:cNvPr>
          <p:cNvSpPr>
            <a:spLocks noGrp="1"/>
          </p:cNvSpPr>
          <p:nvPr>
            <p:ph type="title"/>
          </p:nvPr>
        </p:nvSpPr>
        <p:spPr>
          <a:xfrm>
            <a:off x="838200" y="197783"/>
            <a:ext cx="10515600" cy="1325563"/>
          </a:xfrm>
        </p:spPr>
        <p:txBody>
          <a:bodyPr/>
          <a:lstStyle/>
          <a:p>
            <a:r>
              <a:rPr lang="en-US" dirty="0">
                <a:solidFill>
                  <a:srgbClr val="FF0000"/>
                </a:solidFill>
              </a:rPr>
              <a:t>HERV evolution within humans</a:t>
            </a:r>
          </a:p>
        </p:txBody>
      </p:sp>
      <p:pic>
        <p:nvPicPr>
          <p:cNvPr id="4" name="Picture 3">
            <a:extLst>
              <a:ext uri="{FF2B5EF4-FFF2-40B4-BE49-F238E27FC236}">
                <a16:creationId xmlns:a16="http://schemas.microsoft.com/office/drawing/2014/main" id="{A8BE9DFA-BC58-3BE1-2467-40AD2EA9A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83" y="1328545"/>
            <a:ext cx="6877783" cy="42009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765F1BC0-DE9B-F906-14F8-F6699FE77199}"/>
              </a:ext>
            </a:extLst>
          </p:cNvPr>
          <p:cNvSpPr txBox="1"/>
          <p:nvPr/>
        </p:nvSpPr>
        <p:spPr>
          <a:xfrm>
            <a:off x="8112006" y="1027906"/>
            <a:ext cx="3617911" cy="5632311"/>
          </a:xfrm>
          <a:prstGeom prst="rect">
            <a:avLst/>
          </a:prstGeom>
          <a:noFill/>
        </p:spPr>
        <p:txBody>
          <a:bodyPr wrap="square">
            <a:spAutoFit/>
          </a:bodyPr>
          <a:lstStyle/>
          <a:p>
            <a:r>
              <a:rPr lang="en-US" sz="2400" dirty="0"/>
              <a:t>Each bifurcation represents a copying event where a new HERV has inserted itself into the genome in a new location</a:t>
            </a:r>
          </a:p>
          <a:p>
            <a:endParaRPr lang="en-US" sz="2400" dirty="0"/>
          </a:p>
          <a:p>
            <a:r>
              <a:rPr lang="en-US" sz="2400" dirty="0"/>
              <a:t>The figure shows that most copying events occurred many millions of years ago and that HERV activity/copying has mostly ceased at the present day</a:t>
            </a:r>
          </a:p>
          <a:p>
            <a:endParaRPr lang="en-US" sz="2400" dirty="0"/>
          </a:p>
          <a:p>
            <a:r>
              <a:rPr lang="en-US" sz="2400" dirty="0">
                <a:solidFill>
                  <a:srgbClr val="FF0000"/>
                </a:solidFill>
              </a:rPr>
              <a:t>Note the HERV.K-HML2 family</a:t>
            </a:r>
          </a:p>
        </p:txBody>
      </p:sp>
      <p:sp>
        <p:nvSpPr>
          <p:cNvPr id="8" name="TextBox 7">
            <a:extLst>
              <a:ext uri="{FF2B5EF4-FFF2-40B4-BE49-F238E27FC236}">
                <a16:creationId xmlns:a16="http://schemas.microsoft.com/office/drawing/2014/main" id="{88939866-8CF5-4F25-F46A-4CFA2441890E}"/>
              </a:ext>
            </a:extLst>
          </p:cNvPr>
          <p:cNvSpPr txBox="1"/>
          <p:nvPr/>
        </p:nvSpPr>
        <p:spPr>
          <a:xfrm>
            <a:off x="462083" y="5529455"/>
            <a:ext cx="6877782" cy="1200329"/>
          </a:xfrm>
          <a:prstGeom prst="rect">
            <a:avLst/>
          </a:prstGeom>
          <a:noFill/>
        </p:spPr>
        <p:txBody>
          <a:bodyPr wrap="square">
            <a:spAutoFit/>
          </a:bodyPr>
          <a:lstStyle/>
          <a:p>
            <a:r>
              <a:rPr lang="en-US" sz="2400" dirty="0"/>
              <a:t>The right-hand side of each phylogeny represents the present day, with the left-hand side representing many millions of years in the past. See key.</a:t>
            </a:r>
          </a:p>
        </p:txBody>
      </p:sp>
    </p:spTree>
    <p:extLst>
      <p:ext uri="{BB962C8B-B14F-4D97-AF65-F5344CB8AC3E}">
        <p14:creationId xmlns:p14="http://schemas.microsoft.com/office/powerpoint/2010/main" val="846706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5222-D779-7435-090A-F2FD34B6B0B0}"/>
              </a:ext>
            </a:extLst>
          </p:cNvPr>
          <p:cNvSpPr>
            <a:spLocks noGrp="1"/>
          </p:cNvSpPr>
          <p:nvPr>
            <p:ph type="title"/>
          </p:nvPr>
        </p:nvSpPr>
        <p:spPr/>
        <p:txBody>
          <a:bodyPr/>
          <a:lstStyle/>
          <a:p>
            <a:r>
              <a:rPr lang="en-US" dirty="0">
                <a:solidFill>
                  <a:srgbClr val="FF0000"/>
                </a:solidFill>
              </a:rPr>
              <a:t>HERV evolution within humans</a:t>
            </a:r>
            <a:endParaRPr lang="en-US" dirty="0"/>
          </a:p>
        </p:txBody>
      </p:sp>
      <p:sp>
        <p:nvSpPr>
          <p:cNvPr id="3" name="Content Placeholder 2">
            <a:extLst>
              <a:ext uri="{FF2B5EF4-FFF2-40B4-BE49-F238E27FC236}">
                <a16:creationId xmlns:a16="http://schemas.microsoft.com/office/drawing/2014/main" id="{8608FECC-89BE-B845-4D73-5C3CC0479E89}"/>
              </a:ext>
            </a:extLst>
          </p:cNvPr>
          <p:cNvSpPr>
            <a:spLocks noGrp="1"/>
          </p:cNvSpPr>
          <p:nvPr>
            <p:ph idx="1"/>
          </p:nvPr>
        </p:nvSpPr>
        <p:spPr>
          <a:xfrm>
            <a:off x="5301017" y="1690688"/>
            <a:ext cx="4764667" cy="3563700"/>
          </a:xfrm>
        </p:spPr>
        <p:txBody>
          <a:bodyPr>
            <a:normAutofit fontScale="92500" lnSpcReduction="20000"/>
          </a:bodyPr>
          <a:lstStyle/>
          <a:p>
            <a:r>
              <a:rPr lang="en-US" dirty="0"/>
              <a:t>The HERV.K-HML2 family is the only family that has been moving/copying/replicating since humans diverged from chimpanzees</a:t>
            </a:r>
          </a:p>
          <a:p>
            <a:endParaRPr lang="en-US" dirty="0"/>
          </a:p>
          <a:p>
            <a:r>
              <a:rPr lang="en-US" dirty="0"/>
              <a:t>Red=human specific HERVs</a:t>
            </a:r>
          </a:p>
          <a:p>
            <a:r>
              <a:rPr lang="en-US" dirty="0"/>
              <a:t>Black=viruses present within the genomes of both chimpanzees and humans</a:t>
            </a:r>
          </a:p>
        </p:txBody>
      </p:sp>
      <p:pic>
        <p:nvPicPr>
          <p:cNvPr id="4" name="Picture 2">
            <a:extLst>
              <a:ext uri="{FF2B5EF4-FFF2-40B4-BE49-F238E27FC236}">
                <a16:creationId xmlns:a16="http://schemas.microsoft.com/office/drawing/2014/main" id="{CA70A8AD-05FC-5549-C475-B91C2617C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33" y="1485331"/>
            <a:ext cx="4007662" cy="537266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7379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51B7C-8021-777F-104F-208565BE0879}"/>
              </a:ext>
            </a:extLst>
          </p:cNvPr>
          <p:cNvSpPr>
            <a:spLocks noGrp="1"/>
          </p:cNvSpPr>
          <p:nvPr>
            <p:ph type="title"/>
          </p:nvPr>
        </p:nvSpPr>
        <p:spPr>
          <a:xfrm>
            <a:off x="1003110" y="95558"/>
            <a:ext cx="10515600" cy="1325563"/>
          </a:xfrm>
        </p:spPr>
        <p:txBody>
          <a:bodyPr/>
          <a:lstStyle/>
          <a:p>
            <a:r>
              <a:rPr lang="en-US" dirty="0">
                <a:solidFill>
                  <a:srgbClr val="FF0000"/>
                </a:solidFill>
              </a:rPr>
              <a:t>HERV evolution within humans</a:t>
            </a:r>
            <a:endParaRPr lang="en-US" dirty="0"/>
          </a:p>
        </p:txBody>
      </p:sp>
      <p:sp>
        <p:nvSpPr>
          <p:cNvPr id="3" name="Content Placeholder 2">
            <a:extLst>
              <a:ext uri="{FF2B5EF4-FFF2-40B4-BE49-F238E27FC236}">
                <a16:creationId xmlns:a16="http://schemas.microsoft.com/office/drawing/2014/main" id="{CECB7795-9568-3158-F8B1-5E8D3A0D470B}"/>
              </a:ext>
            </a:extLst>
          </p:cNvPr>
          <p:cNvSpPr>
            <a:spLocks noGrp="1"/>
          </p:cNvSpPr>
          <p:nvPr>
            <p:ph idx="1"/>
          </p:nvPr>
        </p:nvSpPr>
        <p:spPr>
          <a:xfrm>
            <a:off x="6488373" y="1566318"/>
            <a:ext cx="5030337" cy="4351338"/>
          </a:xfrm>
        </p:spPr>
        <p:txBody>
          <a:bodyPr/>
          <a:lstStyle/>
          <a:p>
            <a:r>
              <a:rPr lang="en-US" dirty="0"/>
              <a:t>In fact, some HERVs are present within certain individual humans whereas others are not. That is, they display insertional polymorphism.</a:t>
            </a:r>
          </a:p>
          <a:p>
            <a:r>
              <a:rPr lang="en-US" dirty="0"/>
              <a:t>It is possible that they can cause disease, such as </a:t>
            </a:r>
            <a:r>
              <a:rPr lang="en-US" dirty="0" err="1"/>
              <a:t>tumours</a:t>
            </a:r>
            <a:r>
              <a:rPr lang="en-US" dirty="0"/>
              <a:t> (melanoma, testicular cancer). See next slides</a:t>
            </a:r>
          </a:p>
        </p:txBody>
      </p:sp>
      <p:pic>
        <p:nvPicPr>
          <p:cNvPr id="4" name="Picture 2">
            <a:extLst>
              <a:ext uri="{FF2B5EF4-FFF2-40B4-BE49-F238E27FC236}">
                <a16:creationId xmlns:a16="http://schemas.microsoft.com/office/drawing/2014/main" id="{AC33FD51-BAC8-467C-96F2-BED58AF46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097"/>
          <a:stretch>
            <a:fillRect/>
          </a:stretch>
        </p:blipFill>
        <p:spPr bwMode="auto">
          <a:xfrm>
            <a:off x="673289" y="1100872"/>
            <a:ext cx="5030337" cy="55514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E956709B-806B-C509-2470-55F81841EA09}"/>
              </a:ext>
            </a:extLst>
          </p:cNvPr>
          <p:cNvSpPr txBox="1"/>
          <p:nvPr/>
        </p:nvSpPr>
        <p:spPr>
          <a:xfrm>
            <a:off x="5818439" y="5502157"/>
            <a:ext cx="3762289" cy="830997"/>
          </a:xfrm>
          <a:prstGeom prst="rect">
            <a:avLst/>
          </a:prstGeom>
          <a:noFill/>
        </p:spPr>
        <p:txBody>
          <a:bodyPr wrap="square">
            <a:spAutoFit/>
          </a:bodyPr>
          <a:lstStyle/>
          <a:p>
            <a:r>
              <a:rPr lang="en-US" sz="2400" dirty="0"/>
              <a:t>Red=polymorphic viruses/insertions</a:t>
            </a:r>
          </a:p>
        </p:txBody>
      </p:sp>
    </p:spTree>
    <p:extLst>
      <p:ext uri="{BB962C8B-B14F-4D97-AF65-F5344CB8AC3E}">
        <p14:creationId xmlns:p14="http://schemas.microsoft.com/office/powerpoint/2010/main" val="5845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152C-6A76-F5D7-57A4-78BE1E6D9613}"/>
              </a:ext>
            </a:extLst>
          </p:cNvPr>
          <p:cNvSpPr>
            <a:spLocks noGrp="1"/>
          </p:cNvSpPr>
          <p:nvPr>
            <p:ph type="title"/>
          </p:nvPr>
        </p:nvSpPr>
        <p:spPr/>
        <p:txBody>
          <a:bodyPr/>
          <a:lstStyle/>
          <a:p>
            <a:r>
              <a:rPr lang="en-US" dirty="0">
                <a:solidFill>
                  <a:srgbClr val="FF0000"/>
                </a:solidFill>
              </a:rPr>
              <a:t>Impact of SGEs on genomes</a:t>
            </a:r>
          </a:p>
        </p:txBody>
      </p:sp>
      <p:sp>
        <p:nvSpPr>
          <p:cNvPr id="3" name="Content Placeholder 2">
            <a:extLst>
              <a:ext uri="{FF2B5EF4-FFF2-40B4-BE49-F238E27FC236}">
                <a16:creationId xmlns:a16="http://schemas.microsoft.com/office/drawing/2014/main" id="{AF635710-4240-3A02-6B5B-F6601F9EF938}"/>
              </a:ext>
            </a:extLst>
          </p:cNvPr>
          <p:cNvSpPr>
            <a:spLocks noGrp="1"/>
          </p:cNvSpPr>
          <p:nvPr>
            <p:ph idx="1"/>
          </p:nvPr>
        </p:nvSpPr>
        <p:spPr/>
        <p:txBody>
          <a:bodyPr/>
          <a:lstStyle/>
          <a:p>
            <a:r>
              <a:rPr lang="en-US" dirty="0"/>
              <a:t>As they move around the genome, they are examples of repetitive DNA. Hence, they can promote unequal crossover events</a:t>
            </a:r>
          </a:p>
          <a:p>
            <a:r>
              <a:rPr lang="en-US" dirty="0"/>
              <a:t>They are insertional mutagens. Thus, they can alter the expression of individual genes, or abolish expression entirely</a:t>
            </a:r>
          </a:p>
          <a:p>
            <a:r>
              <a:rPr lang="en-US" dirty="0"/>
              <a:t>They can be co-opted, thus benefiting the host genome</a:t>
            </a:r>
          </a:p>
          <a:p>
            <a:r>
              <a:rPr lang="en-US" dirty="0"/>
              <a:t>ERVs (endogenous retroviruses) can produce viral particles, escape from cells and also cause disease such as leukemia (next slide)</a:t>
            </a:r>
          </a:p>
          <a:p>
            <a:r>
              <a:rPr lang="en-US" dirty="0"/>
              <a:t>In fact, ERVs cause diseases in many species such as mice and pigs and many others</a:t>
            </a:r>
          </a:p>
        </p:txBody>
      </p:sp>
    </p:spTree>
    <p:extLst>
      <p:ext uri="{BB962C8B-B14F-4D97-AF65-F5344CB8AC3E}">
        <p14:creationId xmlns:p14="http://schemas.microsoft.com/office/powerpoint/2010/main" val="1147520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1757-F579-181E-7902-D1D04ED7E11E}"/>
              </a:ext>
            </a:extLst>
          </p:cNvPr>
          <p:cNvSpPr>
            <a:spLocks noGrp="1"/>
          </p:cNvSpPr>
          <p:nvPr>
            <p:ph type="title"/>
          </p:nvPr>
        </p:nvSpPr>
        <p:spPr/>
        <p:txBody>
          <a:bodyPr/>
          <a:lstStyle/>
          <a:p>
            <a:r>
              <a:rPr lang="en-US" dirty="0">
                <a:solidFill>
                  <a:srgbClr val="FF0000"/>
                </a:solidFill>
              </a:rPr>
              <a:t>Koala retrovirus</a:t>
            </a:r>
          </a:p>
        </p:txBody>
      </p:sp>
      <p:sp>
        <p:nvSpPr>
          <p:cNvPr id="3" name="Content Placeholder 2">
            <a:extLst>
              <a:ext uri="{FF2B5EF4-FFF2-40B4-BE49-F238E27FC236}">
                <a16:creationId xmlns:a16="http://schemas.microsoft.com/office/drawing/2014/main" id="{ACA7945F-8CCD-217A-02F3-BE15093A332E}"/>
              </a:ext>
            </a:extLst>
          </p:cNvPr>
          <p:cNvSpPr>
            <a:spLocks noGrp="1"/>
          </p:cNvSpPr>
          <p:nvPr>
            <p:ph idx="1"/>
          </p:nvPr>
        </p:nvSpPr>
        <p:spPr>
          <a:xfrm>
            <a:off x="6652146" y="1522199"/>
            <a:ext cx="5344236" cy="4351338"/>
          </a:xfrm>
        </p:spPr>
        <p:txBody>
          <a:bodyPr/>
          <a:lstStyle/>
          <a:p>
            <a:r>
              <a:rPr lang="en-US" dirty="0"/>
              <a:t>This is one I discovered in 1999 (at least I identified the viral sequence and suggested it caused leukemia in Koalas)</a:t>
            </a:r>
          </a:p>
          <a:p>
            <a:r>
              <a:rPr lang="en-US" dirty="0"/>
              <a:t>Turns out it is even more interesting as the ERV is only present in certain Koala’s but not others. Hence keeping the populations separate will help conservation efforts </a:t>
            </a:r>
          </a:p>
        </p:txBody>
      </p:sp>
      <p:pic>
        <p:nvPicPr>
          <p:cNvPr id="5" name="Picture 4" descr="Diagram&#10;&#10;Description automatically generated">
            <a:extLst>
              <a:ext uri="{FF2B5EF4-FFF2-40B4-BE49-F238E27FC236}">
                <a16:creationId xmlns:a16="http://schemas.microsoft.com/office/drawing/2014/main" id="{643E5DD6-3705-CA06-EA66-3FA3B40ECD8E}"/>
              </a:ext>
            </a:extLst>
          </p:cNvPr>
          <p:cNvPicPr>
            <a:picLocks noChangeAspect="1"/>
          </p:cNvPicPr>
          <p:nvPr/>
        </p:nvPicPr>
        <p:blipFill>
          <a:blip r:embed="rId3"/>
          <a:stretch>
            <a:fillRect/>
          </a:stretch>
        </p:blipFill>
        <p:spPr>
          <a:xfrm>
            <a:off x="523166" y="1947779"/>
            <a:ext cx="5874747" cy="3500177"/>
          </a:xfrm>
          <a:prstGeom prst="rect">
            <a:avLst/>
          </a:prstGeom>
        </p:spPr>
      </p:pic>
    </p:spTree>
    <p:extLst>
      <p:ext uri="{BB962C8B-B14F-4D97-AF65-F5344CB8AC3E}">
        <p14:creationId xmlns:p14="http://schemas.microsoft.com/office/powerpoint/2010/main" val="2402546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0560-6B2F-33FE-257E-D769B4EF3EC2}"/>
              </a:ext>
            </a:extLst>
          </p:cNvPr>
          <p:cNvSpPr>
            <a:spLocks noGrp="1"/>
          </p:cNvSpPr>
          <p:nvPr>
            <p:ph type="title"/>
          </p:nvPr>
        </p:nvSpPr>
        <p:spPr>
          <a:xfrm>
            <a:off x="838200" y="95284"/>
            <a:ext cx="10515600" cy="1325563"/>
          </a:xfrm>
        </p:spPr>
        <p:txBody>
          <a:bodyPr/>
          <a:lstStyle/>
          <a:p>
            <a:r>
              <a:rPr lang="en-US" dirty="0">
                <a:solidFill>
                  <a:srgbClr val="FF0000"/>
                </a:solidFill>
              </a:rPr>
              <a:t>C-values of various organisms</a:t>
            </a:r>
          </a:p>
        </p:txBody>
      </p:sp>
      <p:pic>
        <p:nvPicPr>
          <p:cNvPr id="5" name="Content Placeholder 4" descr="Chart&#10;&#10;Description automatically generated">
            <a:extLst>
              <a:ext uri="{FF2B5EF4-FFF2-40B4-BE49-F238E27FC236}">
                <a16:creationId xmlns:a16="http://schemas.microsoft.com/office/drawing/2014/main" id="{868E3D9D-9E8B-AEF7-869F-BCC2D4E0EEE2}"/>
              </a:ext>
            </a:extLst>
          </p:cNvPr>
          <p:cNvPicPr>
            <a:picLocks noGrp="1" noChangeAspect="1"/>
          </p:cNvPicPr>
          <p:nvPr>
            <p:ph idx="1"/>
          </p:nvPr>
        </p:nvPicPr>
        <p:blipFill>
          <a:blip r:embed="rId2"/>
          <a:stretch>
            <a:fillRect/>
          </a:stretch>
        </p:blipFill>
        <p:spPr>
          <a:xfrm>
            <a:off x="5538975" y="1230864"/>
            <a:ext cx="4264763" cy="2890562"/>
          </a:xfrm>
        </p:spPr>
      </p:pic>
      <p:pic>
        <p:nvPicPr>
          <p:cNvPr id="7" name="Picture 6" descr="Diagram&#10;&#10;Description automatically generated">
            <a:extLst>
              <a:ext uri="{FF2B5EF4-FFF2-40B4-BE49-F238E27FC236}">
                <a16:creationId xmlns:a16="http://schemas.microsoft.com/office/drawing/2014/main" id="{861B2EAE-003D-F94C-EB22-B5CA2D15AE9D}"/>
              </a:ext>
            </a:extLst>
          </p:cNvPr>
          <p:cNvPicPr>
            <a:picLocks noChangeAspect="1"/>
          </p:cNvPicPr>
          <p:nvPr/>
        </p:nvPicPr>
        <p:blipFill>
          <a:blip r:embed="rId3"/>
          <a:stretch>
            <a:fillRect/>
          </a:stretch>
        </p:blipFill>
        <p:spPr>
          <a:xfrm>
            <a:off x="699794" y="1230864"/>
            <a:ext cx="4052295" cy="3924232"/>
          </a:xfrm>
          <a:prstGeom prst="rect">
            <a:avLst/>
          </a:prstGeom>
        </p:spPr>
      </p:pic>
      <p:sp>
        <p:nvSpPr>
          <p:cNvPr id="9" name="TextBox 8">
            <a:extLst>
              <a:ext uri="{FF2B5EF4-FFF2-40B4-BE49-F238E27FC236}">
                <a16:creationId xmlns:a16="http://schemas.microsoft.com/office/drawing/2014/main" id="{F3BF43E6-906E-8120-897F-D1F04585ED6A}"/>
              </a:ext>
            </a:extLst>
          </p:cNvPr>
          <p:cNvSpPr txBox="1"/>
          <p:nvPr/>
        </p:nvSpPr>
        <p:spPr>
          <a:xfrm>
            <a:off x="699794" y="5288340"/>
            <a:ext cx="4839181" cy="1569660"/>
          </a:xfrm>
          <a:prstGeom prst="rect">
            <a:avLst/>
          </a:prstGeom>
          <a:noFill/>
        </p:spPr>
        <p:txBody>
          <a:bodyPr wrap="square">
            <a:spAutoFit/>
          </a:bodyPr>
          <a:lstStyle/>
          <a:p>
            <a:r>
              <a:rPr lang="en-US" sz="2400" dirty="0"/>
              <a:t>Thus some ’simple’ protists have a larger genome size than some more ‘complex’ vertebrates including humans </a:t>
            </a:r>
          </a:p>
        </p:txBody>
      </p:sp>
      <p:sp>
        <p:nvSpPr>
          <p:cNvPr id="11" name="TextBox 10">
            <a:extLst>
              <a:ext uri="{FF2B5EF4-FFF2-40B4-BE49-F238E27FC236}">
                <a16:creationId xmlns:a16="http://schemas.microsoft.com/office/drawing/2014/main" id="{F4B802F4-72A2-74A1-4B21-B80664727B1C}"/>
              </a:ext>
            </a:extLst>
          </p:cNvPr>
          <p:cNvSpPr txBox="1"/>
          <p:nvPr/>
        </p:nvSpPr>
        <p:spPr>
          <a:xfrm>
            <a:off x="5538975" y="4318844"/>
            <a:ext cx="5274799" cy="1938992"/>
          </a:xfrm>
          <a:prstGeom prst="rect">
            <a:avLst/>
          </a:prstGeom>
          <a:noFill/>
        </p:spPr>
        <p:txBody>
          <a:bodyPr wrap="square">
            <a:spAutoFit/>
          </a:bodyPr>
          <a:lstStyle/>
          <a:p>
            <a:r>
              <a:rPr lang="en-US" sz="2400" dirty="0"/>
              <a:t>There is also more variation in genome size within certain taxonomic groups when compared to others. e.g. compare flowering plants and amphibians to humans. </a:t>
            </a:r>
          </a:p>
        </p:txBody>
      </p:sp>
    </p:spTree>
    <p:extLst>
      <p:ext uri="{BB962C8B-B14F-4D97-AF65-F5344CB8AC3E}">
        <p14:creationId xmlns:p14="http://schemas.microsoft.com/office/powerpoint/2010/main" val="205920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6D3F-791A-1C17-EAC2-B278C70AEA5F}"/>
              </a:ext>
            </a:extLst>
          </p:cNvPr>
          <p:cNvSpPr>
            <a:spLocks noGrp="1"/>
          </p:cNvSpPr>
          <p:nvPr>
            <p:ph type="title"/>
          </p:nvPr>
        </p:nvSpPr>
        <p:spPr>
          <a:xfrm>
            <a:off x="792311" y="119054"/>
            <a:ext cx="10515600" cy="1325563"/>
          </a:xfrm>
        </p:spPr>
        <p:txBody>
          <a:bodyPr/>
          <a:lstStyle/>
          <a:p>
            <a:r>
              <a:rPr lang="en-US" dirty="0">
                <a:solidFill>
                  <a:srgbClr val="FF0000"/>
                </a:solidFill>
              </a:rPr>
              <a:t>The paradox….</a:t>
            </a:r>
          </a:p>
        </p:txBody>
      </p:sp>
      <p:pic>
        <p:nvPicPr>
          <p:cNvPr id="5" name="Picture 4" descr="Diagram&#10;&#10;Description automatically generated">
            <a:extLst>
              <a:ext uri="{FF2B5EF4-FFF2-40B4-BE49-F238E27FC236}">
                <a16:creationId xmlns:a16="http://schemas.microsoft.com/office/drawing/2014/main" id="{7E45984D-BB2E-88A0-A03D-F89E0D8569BE}"/>
              </a:ext>
            </a:extLst>
          </p:cNvPr>
          <p:cNvPicPr>
            <a:picLocks noChangeAspect="1"/>
          </p:cNvPicPr>
          <p:nvPr/>
        </p:nvPicPr>
        <p:blipFill>
          <a:blip r:embed="rId3"/>
          <a:stretch>
            <a:fillRect/>
          </a:stretch>
        </p:blipFill>
        <p:spPr>
          <a:xfrm>
            <a:off x="5093300" y="1317937"/>
            <a:ext cx="1913622" cy="5062330"/>
          </a:xfrm>
          <a:prstGeom prst="rect">
            <a:avLst/>
          </a:prstGeom>
        </p:spPr>
      </p:pic>
      <p:pic>
        <p:nvPicPr>
          <p:cNvPr id="7" name="Picture 6" descr="Diagram&#10;&#10;Description automatically generated">
            <a:extLst>
              <a:ext uri="{FF2B5EF4-FFF2-40B4-BE49-F238E27FC236}">
                <a16:creationId xmlns:a16="http://schemas.microsoft.com/office/drawing/2014/main" id="{B5E8323E-0409-33CF-2D6F-4C4C85E25E31}"/>
              </a:ext>
            </a:extLst>
          </p:cNvPr>
          <p:cNvPicPr>
            <a:picLocks noChangeAspect="1"/>
          </p:cNvPicPr>
          <p:nvPr/>
        </p:nvPicPr>
        <p:blipFill>
          <a:blip r:embed="rId4"/>
          <a:stretch>
            <a:fillRect/>
          </a:stretch>
        </p:blipFill>
        <p:spPr>
          <a:xfrm>
            <a:off x="425427" y="1690688"/>
            <a:ext cx="4255100" cy="3635425"/>
          </a:xfrm>
          <a:prstGeom prst="rect">
            <a:avLst/>
          </a:prstGeom>
        </p:spPr>
      </p:pic>
      <p:sp>
        <p:nvSpPr>
          <p:cNvPr id="9" name="TextBox 8">
            <a:extLst>
              <a:ext uri="{FF2B5EF4-FFF2-40B4-BE49-F238E27FC236}">
                <a16:creationId xmlns:a16="http://schemas.microsoft.com/office/drawing/2014/main" id="{5FAC7093-4BD0-3722-4D81-6ACE4971A797}"/>
              </a:ext>
            </a:extLst>
          </p:cNvPr>
          <p:cNvSpPr txBox="1"/>
          <p:nvPr/>
        </p:nvSpPr>
        <p:spPr>
          <a:xfrm>
            <a:off x="282460" y="4930234"/>
            <a:ext cx="3122991" cy="1569660"/>
          </a:xfrm>
          <a:prstGeom prst="rect">
            <a:avLst/>
          </a:prstGeom>
          <a:noFill/>
        </p:spPr>
        <p:txBody>
          <a:bodyPr wrap="square">
            <a:spAutoFit/>
          </a:bodyPr>
          <a:lstStyle/>
          <a:p>
            <a:r>
              <a:rPr lang="en-US" sz="2400" dirty="0"/>
              <a:t>From very small genomes compared to humans (Fugu… 1/10 human genome size) </a:t>
            </a:r>
          </a:p>
        </p:txBody>
      </p:sp>
      <p:pic>
        <p:nvPicPr>
          <p:cNvPr id="11" name="Picture 10" descr="A picture containing salamander&#10;&#10;Description automatically generated">
            <a:extLst>
              <a:ext uri="{FF2B5EF4-FFF2-40B4-BE49-F238E27FC236}">
                <a16:creationId xmlns:a16="http://schemas.microsoft.com/office/drawing/2014/main" id="{CA0D0B4D-53ED-6C78-F321-570D3EA570F0}"/>
              </a:ext>
            </a:extLst>
          </p:cNvPr>
          <p:cNvPicPr>
            <a:picLocks noChangeAspect="1"/>
          </p:cNvPicPr>
          <p:nvPr/>
        </p:nvPicPr>
        <p:blipFill>
          <a:blip r:embed="rId5"/>
          <a:stretch>
            <a:fillRect/>
          </a:stretch>
        </p:blipFill>
        <p:spPr>
          <a:xfrm>
            <a:off x="7480444" y="1444617"/>
            <a:ext cx="3827467" cy="1860574"/>
          </a:xfrm>
          <a:prstGeom prst="rect">
            <a:avLst/>
          </a:prstGeom>
        </p:spPr>
      </p:pic>
      <p:sp>
        <p:nvSpPr>
          <p:cNvPr id="13" name="TextBox 12">
            <a:extLst>
              <a:ext uri="{FF2B5EF4-FFF2-40B4-BE49-F238E27FC236}">
                <a16:creationId xmlns:a16="http://schemas.microsoft.com/office/drawing/2014/main" id="{3A3828C1-AB11-74E3-C3C0-291EB652CB8C}"/>
              </a:ext>
            </a:extLst>
          </p:cNvPr>
          <p:cNvSpPr txBox="1"/>
          <p:nvPr/>
        </p:nvSpPr>
        <p:spPr>
          <a:xfrm>
            <a:off x="7579760" y="3508400"/>
            <a:ext cx="3827467" cy="1569660"/>
          </a:xfrm>
          <a:prstGeom prst="rect">
            <a:avLst/>
          </a:prstGeom>
          <a:noFill/>
        </p:spPr>
        <p:txBody>
          <a:bodyPr wrap="square">
            <a:spAutoFit/>
          </a:bodyPr>
          <a:lstStyle/>
          <a:p>
            <a:r>
              <a:rPr lang="en-US" sz="2400" dirty="0"/>
              <a:t>To very large- the waterdog (a species of salamander) has a genome 38 times the size of a human!</a:t>
            </a:r>
          </a:p>
        </p:txBody>
      </p:sp>
    </p:spTree>
    <p:extLst>
      <p:ext uri="{BB962C8B-B14F-4D97-AF65-F5344CB8AC3E}">
        <p14:creationId xmlns:p14="http://schemas.microsoft.com/office/powerpoint/2010/main" val="2852371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3B18-136F-A93F-83E2-3C7BBD36BE68}"/>
              </a:ext>
            </a:extLst>
          </p:cNvPr>
          <p:cNvSpPr>
            <a:spLocks noGrp="1"/>
          </p:cNvSpPr>
          <p:nvPr>
            <p:ph type="title"/>
          </p:nvPr>
        </p:nvSpPr>
        <p:spPr>
          <a:xfrm>
            <a:off x="838200" y="0"/>
            <a:ext cx="10515600" cy="1325563"/>
          </a:xfrm>
        </p:spPr>
        <p:txBody>
          <a:bodyPr/>
          <a:lstStyle/>
          <a:p>
            <a:r>
              <a:rPr lang="en-US" dirty="0">
                <a:solidFill>
                  <a:srgbClr val="FF0000"/>
                </a:solidFill>
              </a:rPr>
              <a:t>Explaining the paradox</a:t>
            </a:r>
          </a:p>
        </p:txBody>
      </p:sp>
      <p:sp>
        <p:nvSpPr>
          <p:cNvPr id="3" name="Content Placeholder 2">
            <a:extLst>
              <a:ext uri="{FF2B5EF4-FFF2-40B4-BE49-F238E27FC236}">
                <a16:creationId xmlns:a16="http://schemas.microsoft.com/office/drawing/2014/main" id="{C7FEE721-ADEB-7EA4-2FAB-CCC733EBB620}"/>
              </a:ext>
            </a:extLst>
          </p:cNvPr>
          <p:cNvSpPr>
            <a:spLocks noGrp="1"/>
          </p:cNvSpPr>
          <p:nvPr>
            <p:ph idx="1"/>
          </p:nvPr>
        </p:nvSpPr>
        <p:spPr>
          <a:xfrm>
            <a:off x="838200" y="1171810"/>
            <a:ext cx="10515600" cy="5686189"/>
          </a:xfrm>
        </p:spPr>
        <p:txBody>
          <a:bodyPr>
            <a:normAutofit/>
          </a:bodyPr>
          <a:lstStyle/>
          <a:p>
            <a:r>
              <a:rPr lang="en-US" dirty="0"/>
              <a:t>Although quite complex, one of the contributing explanations is the variation in the amount of non-coding DNA (non-genic DNA) in an organism-in the cases in the previous slide this is at least partly due to the numbers of SGEs (later in lecture)</a:t>
            </a:r>
          </a:p>
          <a:p>
            <a:endParaRPr lang="en-US" dirty="0"/>
          </a:p>
          <a:p>
            <a:endParaRPr lang="en-US" dirty="0"/>
          </a:p>
          <a:p>
            <a:endParaRPr lang="en-US" dirty="0"/>
          </a:p>
          <a:p>
            <a:endParaRPr lang="en-US" dirty="0"/>
          </a:p>
          <a:p>
            <a:endParaRPr lang="en-US" dirty="0"/>
          </a:p>
          <a:p>
            <a:endParaRPr lang="en-US" dirty="0"/>
          </a:p>
          <a:p>
            <a:r>
              <a:rPr lang="en-US" dirty="0"/>
              <a:t>Non-genic DNA varies hugely, between even closely related </a:t>
            </a:r>
            <a:r>
              <a:rPr lang="en-US" dirty="0" err="1"/>
              <a:t>orgainisms</a:t>
            </a:r>
            <a:r>
              <a:rPr lang="en-US" dirty="0"/>
              <a:t>. </a:t>
            </a:r>
          </a:p>
          <a:p>
            <a:endParaRPr lang="en-US" dirty="0"/>
          </a:p>
        </p:txBody>
      </p:sp>
      <p:pic>
        <p:nvPicPr>
          <p:cNvPr id="5" name="Picture 4" descr="Chart, pie chart&#10;&#10;Description automatically generated">
            <a:extLst>
              <a:ext uri="{FF2B5EF4-FFF2-40B4-BE49-F238E27FC236}">
                <a16:creationId xmlns:a16="http://schemas.microsoft.com/office/drawing/2014/main" id="{DF1E613D-C319-07D7-3969-231600BFA678}"/>
              </a:ext>
            </a:extLst>
          </p:cNvPr>
          <p:cNvPicPr>
            <a:picLocks noChangeAspect="1"/>
          </p:cNvPicPr>
          <p:nvPr/>
        </p:nvPicPr>
        <p:blipFill>
          <a:blip r:embed="rId2"/>
          <a:stretch>
            <a:fillRect/>
          </a:stretch>
        </p:blipFill>
        <p:spPr>
          <a:xfrm>
            <a:off x="1072960" y="2797625"/>
            <a:ext cx="3822700" cy="3149600"/>
          </a:xfrm>
          <a:prstGeom prst="rect">
            <a:avLst/>
          </a:prstGeom>
        </p:spPr>
      </p:pic>
      <p:pic>
        <p:nvPicPr>
          <p:cNvPr id="7" name="Picture 6" descr="Chart, pie chart&#10;&#10;Description automatically generated">
            <a:extLst>
              <a:ext uri="{FF2B5EF4-FFF2-40B4-BE49-F238E27FC236}">
                <a16:creationId xmlns:a16="http://schemas.microsoft.com/office/drawing/2014/main" id="{717670E4-AA28-A830-2681-575E5C27BD4D}"/>
              </a:ext>
            </a:extLst>
          </p:cNvPr>
          <p:cNvPicPr>
            <a:picLocks noChangeAspect="1"/>
          </p:cNvPicPr>
          <p:nvPr/>
        </p:nvPicPr>
        <p:blipFill>
          <a:blip r:embed="rId3"/>
          <a:stretch>
            <a:fillRect/>
          </a:stretch>
        </p:blipFill>
        <p:spPr>
          <a:xfrm>
            <a:off x="6096000" y="2797625"/>
            <a:ext cx="3222388" cy="2900149"/>
          </a:xfrm>
          <a:prstGeom prst="rect">
            <a:avLst/>
          </a:prstGeom>
        </p:spPr>
      </p:pic>
    </p:spTree>
    <p:extLst>
      <p:ext uri="{BB962C8B-B14F-4D97-AF65-F5344CB8AC3E}">
        <p14:creationId xmlns:p14="http://schemas.microsoft.com/office/powerpoint/2010/main" val="269855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F6CF-E9D2-0C74-7E6E-D4B3C7F0F203}"/>
              </a:ext>
            </a:extLst>
          </p:cNvPr>
          <p:cNvSpPr>
            <a:spLocks noGrp="1"/>
          </p:cNvSpPr>
          <p:nvPr>
            <p:ph type="title"/>
          </p:nvPr>
        </p:nvSpPr>
        <p:spPr/>
        <p:txBody>
          <a:bodyPr/>
          <a:lstStyle/>
          <a:p>
            <a:r>
              <a:rPr lang="en-US" dirty="0">
                <a:solidFill>
                  <a:srgbClr val="FF0000"/>
                </a:solidFill>
              </a:rPr>
              <a:t>Changes in genome size are due to:</a:t>
            </a:r>
          </a:p>
        </p:txBody>
      </p:sp>
      <p:sp>
        <p:nvSpPr>
          <p:cNvPr id="3" name="Content Placeholder 2">
            <a:extLst>
              <a:ext uri="{FF2B5EF4-FFF2-40B4-BE49-F238E27FC236}">
                <a16:creationId xmlns:a16="http://schemas.microsoft.com/office/drawing/2014/main" id="{6281CE88-0EEC-5CD2-6EA8-BEA2056B2FEF}"/>
              </a:ext>
            </a:extLst>
          </p:cNvPr>
          <p:cNvSpPr>
            <a:spLocks noGrp="1"/>
          </p:cNvSpPr>
          <p:nvPr>
            <p:ph idx="1"/>
          </p:nvPr>
        </p:nvSpPr>
        <p:spPr/>
        <p:txBody>
          <a:bodyPr>
            <a:normAutofit lnSpcReduction="10000"/>
          </a:bodyPr>
          <a:lstStyle/>
          <a:p>
            <a:r>
              <a:rPr lang="en-US" dirty="0"/>
              <a:t>Ancestral changes in genome size-genome duplication with polyploidy</a:t>
            </a:r>
          </a:p>
          <a:p>
            <a:r>
              <a:rPr lang="en-US" dirty="0"/>
              <a:t>Ancestral and ‘ongoing’ changes in genome size:</a:t>
            </a:r>
          </a:p>
          <a:p>
            <a:pPr marL="0" indent="0">
              <a:buNone/>
            </a:pPr>
            <a:r>
              <a:rPr lang="en-US" dirty="0"/>
              <a:t>(</a:t>
            </a:r>
            <a:r>
              <a:rPr lang="en-US" dirty="0" err="1"/>
              <a:t>i</a:t>
            </a:r>
            <a:r>
              <a:rPr lang="en-US" dirty="0"/>
              <a:t>) hybridization with </a:t>
            </a:r>
            <a:r>
              <a:rPr lang="en-US" dirty="0" err="1"/>
              <a:t>allopolyploidy</a:t>
            </a:r>
            <a:endParaRPr lang="en-US" dirty="0"/>
          </a:p>
          <a:p>
            <a:pPr marL="0" indent="0">
              <a:buNone/>
            </a:pPr>
            <a:r>
              <a:rPr lang="en-US" dirty="0"/>
              <a:t>(ii) chromosome duplication, fusion, inversions and segmental duplications</a:t>
            </a:r>
          </a:p>
          <a:p>
            <a:pPr marL="0" indent="0">
              <a:buNone/>
            </a:pPr>
            <a:r>
              <a:rPr lang="en-US" dirty="0"/>
              <a:t>(iii) transposition of SGEs (later in lecture)</a:t>
            </a:r>
          </a:p>
          <a:p>
            <a:pPr marL="0" indent="0">
              <a:buNone/>
            </a:pPr>
            <a:r>
              <a:rPr lang="en-US" dirty="0"/>
              <a:t>(iv) new genes (lectures 1 and 2)</a:t>
            </a:r>
          </a:p>
          <a:p>
            <a:pPr marL="0" indent="0">
              <a:buNone/>
            </a:pPr>
            <a:r>
              <a:rPr lang="en-US" dirty="0"/>
              <a:t>(v) unequal crossover in repetitive DNA</a:t>
            </a:r>
          </a:p>
          <a:p>
            <a:pPr marL="0" indent="0">
              <a:buNone/>
            </a:pPr>
            <a:r>
              <a:rPr lang="en-US" dirty="0"/>
              <a:t>(vi) replication slippage</a:t>
            </a:r>
          </a:p>
        </p:txBody>
      </p:sp>
    </p:spTree>
    <p:extLst>
      <p:ext uri="{BB962C8B-B14F-4D97-AF65-F5344CB8AC3E}">
        <p14:creationId xmlns:p14="http://schemas.microsoft.com/office/powerpoint/2010/main" val="412547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0E0CA-5C2D-9A47-8557-A28B50795E2C}"/>
              </a:ext>
            </a:extLst>
          </p:cNvPr>
          <p:cNvSpPr>
            <a:spLocks noGrp="1"/>
          </p:cNvSpPr>
          <p:nvPr>
            <p:ph type="title"/>
          </p:nvPr>
        </p:nvSpPr>
        <p:spPr/>
        <p:txBody>
          <a:bodyPr/>
          <a:lstStyle/>
          <a:p>
            <a:r>
              <a:rPr lang="en-US" dirty="0">
                <a:solidFill>
                  <a:srgbClr val="FF0000"/>
                </a:solidFill>
              </a:rPr>
              <a:t>Ancestral changes in genome size</a:t>
            </a:r>
          </a:p>
        </p:txBody>
      </p:sp>
      <p:sp>
        <p:nvSpPr>
          <p:cNvPr id="3" name="Content Placeholder 2">
            <a:extLst>
              <a:ext uri="{FF2B5EF4-FFF2-40B4-BE49-F238E27FC236}">
                <a16:creationId xmlns:a16="http://schemas.microsoft.com/office/drawing/2014/main" id="{6F3D8417-7CF3-9503-3DC3-9A508780FD81}"/>
              </a:ext>
            </a:extLst>
          </p:cNvPr>
          <p:cNvSpPr>
            <a:spLocks noGrp="1"/>
          </p:cNvSpPr>
          <p:nvPr>
            <p:ph idx="1"/>
          </p:nvPr>
        </p:nvSpPr>
        <p:spPr>
          <a:xfrm>
            <a:off x="701722" y="1470784"/>
            <a:ext cx="10515600" cy="999461"/>
          </a:xfrm>
        </p:spPr>
        <p:txBody>
          <a:bodyPr/>
          <a:lstStyle/>
          <a:p>
            <a:r>
              <a:rPr lang="en-US" dirty="0"/>
              <a:t>There were two complete genome duplications early in the evolution of vertebrates</a:t>
            </a:r>
          </a:p>
        </p:txBody>
      </p:sp>
      <p:pic>
        <p:nvPicPr>
          <p:cNvPr id="4" name="Content Placeholder 4" descr="Diagram&#10;&#10;Description automatically generated">
            <a:extLst>
              <a:ext uri="{FF2B5EF4-FFF2-40B4-BE49-F238E27FC236}">
                <a16:creationId xmlns:a16="http://schemas.microsoft.com/office/drawing/2014/main" id="{87A089B6-2B41-356A-20E7-97406A90B32A}"/>
              </a:ext>
            </a:extLst>
          </p:cNvPr>
          <p:cNvPicPr>
            <a:picLocks noChangeAspect="1"/>
          </p:cNvPicPr>
          <p:nvPr/>
        </p:nvPicPr>
        <p:blipFill>
          <a:blip r:embed="rId3"/>
          <a:stretch>
            <a:fillRect/>
          </a:stretch>
        </p:blipFill>
        <p:spPr>
          <a:xfrm>
            <a:off x="1130815" y="2470245"/>
            <a:ext cx="3881161" cy="4022630"/>
          </a:xfrm>
          <a:prstGeom prst="rect">
            <a:avLst/>
          </a:prstGeom>
        </p:spPr>
      </p:pic>
      <p:sp>
        <p:nvSpPr>
          <p:cNvPr id="6" name="TextBox 5">
            <a:extLst>
              <a:ext uri="{FF2B5EF4-FFF2-40B4-BE49-F238E27FC236}">
                <a16:creationId xmlns:a16="http://schemas.microsoft.com/office/drawing/2014/main" id="{3217E5EA-3D69-90AE-6554-878A2CA954A3}"/>
              </a:ext>
            </a:extLst>
          </p:cNvPr>
          <p:cNvSpPr txBox="1"/>
          <p:nvPr/>
        </p:nvSpPr>
        <p:spPr>
          <a:xfrm>
            <a:off x="5144234" y="2679596"/>
            <a:ext cx="5630348" cy="3416320"/>
          </a:xfrm>
          <a:prstGeom prst="rect">
            <a:avLst/>
          </a:prstGeom>
          <a:noFill/>
        </p:spPr>
        <p:txBody>
          <a:bodyPr wrap="square">
            <a:spAutoFit/>
          </a:bodyPr>
          <a:lstStyle/>
          <a:p>
            <a:r>
              <a:rPr lang="en-US" sz="2400" dirty="0"/>
              <a:t>One of the major pieces of evidence for this is the evolution of the hox genes. Hox genes control vertebrate development</a:t>
            </a:r>
          </a:p>
          <a:p>
            <a:endParaRPr lang="en-US" sz="2400" dirty="0"/>
          </a:p>
          <a:p>
            <a:r>
              <a:rPr lang="en-US" sz="2400" dirty="0"/>
              <a:t>The are four dispersed clusters of </a:t>
            </a:r>
            <a:r>
              <a:rPr lang="en-US" sz="2400" i="1" dirty="0"/>
              <a:t>hox</a:t>
            </a:r>
            <a:r>
              <a:rPr lang="en-US" sz="2400" dirty="0"/>
              <a:t> genes in humans but only one in flies</a:t>
            </a:r>
          </a:p>
          <a:p>
            <a:endParaRPr lang="en-US" sz="2400" dirty="0"/>
          </a:p>
          <a:p>
            <a:r>
              <a:rPr lang="en-US" sz="2400" dirty="0"/>
              <a:t>Ignore the names but do you note anything in common between the four clusters?</a:t>
            </a:r>
          </a:p>
        </p:txBody>
      </p:sp>
    </p:spTree>
    <p:extLst>
      <p:ext uri="{BB962C8B-B14F-4D97-AF65-F5344CB8AC3E}">
        <p14:creationId xmlns:p14="http://schemas.microsoft.com/office/powerpoint/2010/main" val="3923932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302FBD46-420B-1348-3AFC-8EAB2420E02A}"/>
              </a:ext>
            </a:extLst>
          </p:cNvPr>
          <p:cNvPicPr>
            <a:picLocks noGrp="1" noChangeAspect="1"/>
          </p:cNvPicPr>
          <p:nvPr>
            <p:ph idx="1"/>
          </p:nvPr>
        </p:nvPicPr>
        <p:blipFill>
          <a:blip r:embed="rId3"/>
          <a:stretch>
            <a:fillRect/>
          </a:stretch>
        </p:blipFill>
        <p:spPr>
          <a:xfrm>
            <a:off x="267112" y="529087"/>
            <a:ext cx="3432557" cy="2598573"/>
          </a:xfrm>
        </p:spPr>
      </p:pic>
      <p:pic>
        <p:nvPicPr>
          <p:cNvPr id="6" name="Picture 5" descr="Diagram&#10;&#10;Description automatically generated">
            <a:extLst>
              <a:ext uri="{FF2B5EF4-FFF2-40B4-BE49-F238E27FC236}">
                <a16:creationId xmlns:a16="http://schemas.microsoft.com/office/drawing/2014/main" id="{50B7ABE0-B2CF-3377-67F3-4C8487847802}"/>
              </a:ext>
            </a:extLst>
          </p:cNvPr>
          <p:cNvPicPr>
            <a:picLocks noChangeAspect="1"/>
          </p:cNvPicPr>
          <p:nvPr/>
        </p:nvPicPr>
        <p:blipFill>
          <a:blip r:embed="rId4"/>
          <a:stretch>
            <a:fillRect/>
          </a:stretch>
        </p:blipFill>
        <p:spPr>
          <a:xfrm>
            <a:off x="6742780" y="529087"/>
            <a:ext cx="4929403" cy="3544071"/>
          </a:xfrm>
          <a:prstGeom prst="rect">
            <a:avLst/>
          </a:prstGeom>
        </p:spPr>
      </p:pic>
      <p:sp>
        <p:nvSpPr>
          <p:cNvPr id="8" name="TextBox 7">
            <a:extLst>
              <a:ext uri="{FF2B5EF4-FFF2-40B4-BE49-F238E27FC236}">
                <a16:creationId xmlns:a16="http://schemas.microsoft.com/office/drawing/2014/main" id="{B1972DF5-2B3E-2674-BA7D-7297C8B26E54}"/>
              </a:ext>
            </a:extLst>
          </p:cNvPr>
          <p:cNvSpPr txBox="1"/>
          <p:nvPr/>
        </p:nvSpPr>
        <p:spPr>
          <a:xfrm>
            <a:off x="382068" y="3743590"/>
            <a:ext cx="4384966" cy="2585323"/>
          </a:xfrm>
          <a:prstGeom prst="rect">
            <a:avLst/>
          </a:prstGeom>
          <a:noFill/>
        </p:spPr>
        <p:txBody>
          <a:bodyPr wrap="square">
            <a:spAutoFit/>
          </a:bodyPr>
          <a:lstStyle/>
          <a:p>
            <a:r>
              <a:rPr lang="en-US" sz="2400" dirty="0"/>
              <a:t>Similarities in the order of the genes between the clusters suggest they underwent two rounds of duplication. Some genes have decayed/been lost since then.</a:t>
            </a:r>
          </a:p>
          <a:p>
            <a:endParaRPr lang="en-US" dirty="0"/>
          </a:p>
        </p:txBody>
      </p:sp>
      <p:sp>
        <p:nvSpPr>
          <p:cNvPr id="10" name="TextBox 9">
            <a:extLst>
              <a:ext uri="{FF2B5EF4-FFF2-40B4-BE49-F238E27FC236}">
                <a16:creationId xmlns:a16="http://schemas.microsoft.com/office/drawing/2014/main" id="{B65B94E8-17A9-F91B-20BE-C54E6B852FAE}"/>
              </a:ext>
            </a:extLst>
          </p:cNvPr>
          <p:cNvSpPr txBox="1"/>
          <p:nvPr/>
        </p:nvSpPr>
        <p:spPr>
          <a:xfrm>
            <a:off x="5097440" y="4278574"/>
            <a:ext cx="6353032" cy="2308324"/>
          </a:xfrm>
          <a:prstGeom prst="rect">
            <a:avLst/>
          </a:prstGeom>
          <a:noFill/>
        </p:spPr>
        <p:txBody>
          <a:bodyPr wrap="square">
            <a:spAutoFit/>
          </a:bodyPr>
          <a:lstStyle/>
          <a:p>
            <a:r>
              <a:rPr lang="en-US" sz="2400" dirty="0"/>
              <a:t>This and evidence from other gene families suggest the whole genome was duplicated at least twice in the past and has been further duplicated in other vertebrate taxa since</a:t>
            </a:r>
          </a:p>
          <a:p>
            <a:r>
              <a:rPr lang="en-US" sz="2400" dirty="0"/>
              <a:t>e.g. Zebrafish and relatives have undergone another round of genome duplication</a:t>
            </a:r>
          </a:p>
        </p:txBody>
      </p:sp>
      <p:pic>
        <p:nvPicPr>
          <p:cNvPr id="12" name="Picture 11" descr="Diagram&#10;&#10;Description automatically generated">
            <a:extLst>
              <a:ext uri="{FF2B5EF4-FFF2-40B4-BE49-F238E27FC236}">
                <a16:creationId xmlns:a16="http://schemas.microsoft.com/office/drawing/2014/main" id="{D86059F2-D23C-36E4-399D-CC0C12EC9CE4}"/>
              </a:ext>
            </a:extLst>
          </p:cNvPr>
          <p:cNvPicPr>
            <a:picLocks noChangeAspect="1"/>
          </p:cNvPicPr>
          <p:nvPr/>
        </p:nvPicPr>
        <p:blipFill>
          <a:blip r:embed="rId5"/>
          <a:stretch>
            <a:fillRect/>
          </a:stretch>
        </p:blipFill>
        <p:spPr>
          <a:xfrm>
            <a:off x="3861118" y="1188089"/>
            <a:ext cx="2955513" cy="1391338"/>
          </a:xfrm>
          <a:prstGeom prst="rect">
            <a:avLst/>
          </a:prstGeom>
        </p:spPr>
      </p:pic>
    </p:spTree>
    <p:extLst>
      <p:ext uri="{BB962C8B-B14F-4D97-AF65-F5344CB8AC3E}">
        <p14:creationId xmlns:p14="http://schemas.microsoft.com/office/powerpoint/2010/main" val="304525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676B-B0B1-6613-FB1E-5E7AF3FBD73F}"/>
              </a:ext>
            </a:extLst>
          </p:cNvPr>
          <p:cNvSpPr>
            <a:spLocks noGrp="1"/>
          </p:cNvSpPr>
          <p:nvPr>
            <p:ph type="title"/>
          </p:nvPr>
        </p:nvSpPr>
        <p:spPr/>
        <p:txBody>
          <a:bodyPr>
            <a:normAutofit/>
          </a:bodyPr>
          <a:lstStyle/>
          <a:p>
            <a:r>
              <a:rPr lang="en-US" dirty="0">
                <a:solidFill>
                  <a:srgbClr val="FF0000"/>
                </a:solidFill>
              </a:rPr>
              <a:t>Polyploidy-via genome duplication</a:t>
            </a:r>
          </a:p>
        </p:txBody>
      </p:sp>
      <p:pic>
        <p:nvPicPr>
          <p:cNvPr id="9" name="Content Placeholder 8" descr="Chart, bar chart&#10;&#10;Description automatically generated">
            <a:extLst>
              <a:ext uri="{FF2B5EF4-FFF2-40B4-BE49-F238E27FC236}">
                <a16:creationId xmlns:a16="http://schemas.microsoft.com/office/drawing/2014/main" id="{9174BEA4-0451-2EB8-160F-D0D24771454B}"/>
              </a:ext>
            </a:extLst>
          </p:cNvPr>
          <p:cNvPicPr>
            <a:picLocks noGrp="1" noChangeAspect="1"/>
          </p:cNvPicPr>
          <p:nvPr>
            <p:ph idx="1"/>
          </p:nvPr>
        </p:nvPicPr>
        <p:blipFill>
          <a:blip r:embed="rId2"/>
          <a:stretch>
            <a:fillRect/>
          </a:stretch>
        </p:blipFill>
        <p:spPr>
          <a:xfrm>
            <a:off x="1337408" y="1399340"/>
            <a:ext cx="5793627" cy="3670171"/>
          </a:xfrm>
        </p:spPr>
      </p:pic>
      <p:sp>
        <p:nvSpPr>
          <p:cNvPr id="11" name="TextBox 10">
            <a:extLst>
              <a:ext uri="{FF2B5EF4-FFF2-40B4-BE49-F238E27FC236}">
                <a16:creationId xmlns:a16="http://schemas.microsoft.com/office/drawing/2014/main" id="{79AE1F82-345E-0D0C-25F2-9F8E4667AEA8}"/>
              </a:ext>
            </a:extLst>
          </p:cNvPr>
          <p:cNvSpPr txBox="1"/>
          <p:nvPr/>
        </p:nvSpPr>
        <p:spPr>
          <a:xfrm>
            <a:off x="1112290" y="5165510"/>
            <a:ext cx="7171901" cy="1569660"/>
          </a:xfrm>
          <a:prstGeom prst="rect">
            <a:avLst/>
          </a:prstGeom>
          <a:noFill/>
        </p:spPr>
        <p:txBody>
          <a:bodyPr wrap="square">
            <a:spAutoFit/>
          </a:bodyPr>
          <a:lstStyle/>
          <a:p>
            <a:r>
              <a:rPr lang="en-US" sz="2400" dirty="0"/>
              <a:t>The duplication events early in vertebrate evolution suggest that early vertebrates were tetraploid, at least for short periods. Reversion to diploidy likely occurred via divergence between chromosome pairs</a:t>
            </a:r>
          </a:p>
        </p:txBody>
      </p:sp>
      <p:sp>
        <p:nvSpPr>
          <p:cNvPr id="13" name="TextBox 12">
            <a:extLst>
              <a:ext uri="{FF2B5EF4-FFF2-40B4-BE49-F238E27FC236}">
                <a16:creationId xmlns:a16="http://schemas.microsoft.com/office/drawing/2014/main" id="{E06FEC79-8D7E-7FF4-A34A-9492DDEAFAC0}"/>
              </a:ext>
            </a:extLst>
          </p:cNvPr>
          <p:cNvSpPr txBox="1"/>
          <p:nvPr/>
        </p:nvSpPr>
        <p:spPr>
          <a:xfrm>
            <a:off x="7957779" y="1588021"/>
            <a:ext cx="3628032" cy="2308324"/>
          </a:xfrm>
          <a:prstGeom prst="rect">
            <a:avLst/>
          </a:prstGeom>
          <a:noFill/>
        </p:spPr>
        <p:txBody>
          <a:bodyPr wrap="square">
            <a:spAutoFit/>
          </a:bodyPr>
          <a:lstStyle/>
          <a:p>
            <a:r>
              <a:rPr lang="en-US" sz="2400" dirty="0"/>
              <a:t>Flies and humans are diploid, but some other vertebrates are triploid, tetraploid or even octoploid…(some fish species)</a:t>
            </a:r>
          </a:p>
        </p:txBody>
      </p:sp>
    </p:spTree>
    <p:extLst>
      <p:ext uri="{BB962C8B-B14F-4D97-AF65-F5344CB8AC3E}">
        <p14:creationId xmlns:p14="http://schemas.microsoft.com/office/powerpoint/2010/main" val="3269856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1200</TotalTime>
  <Words>2646</Words>
  <Application>Microsoft Macintosh PowerPoint</Application>
  <PresentationFormat>Widescreen</PresentationFormat>
  <Paragraphs>152</Paragraphs>
  <Slides>29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-apple-system</vt:lpstr>
      <vt:lpstr>Arial</vt:lpstr>
      <vt:lpstr>Calibri</vt:lpstr>
      <vt:lpstr>Calibri Light</vt:lpstr>
      <vt:lpstr>Roboto</vt:lpstr>
      <vt:lpstr>Office Theme</vt:lpstr>
      <vt:lpstr>Genome Evolution and Selfish Genetic Elements (SGEs). Lectures 5 and 6.</vt:lpstr>
      <vt:lpstr>The C-value paradox</vt:lpstr>
      <vt:lpstr>C-values of various organisms</vt:lpstr>
      <vt:lpstr>The paradox….</vt:lpstr>
      <vt:lpstr>Explaining the paradox</vt:lpstr>
      <vt:lpstr>Changes in genome size are due to:</vt:lpstr>
      <vt:lpstr>Ancestral changes in genome size</vt:lpstr>
      <vt:lpstr>PowerPoint Presentation</vt:lpstr>
      <vt:lpstr>Polyploidy-via genome duplication</vt:lpstr>
      <vt:lpstr>Allopolyploidy via hybridization</vt:lpstr>
      <vt:lpstr>Chromosomal (i) duplications, (ii) loss, (iii) splitting/fusion and (iv) inversions/segmental duplications</vt:lpstr>
      <vt:lpstr>PowerPoint Presentation</vt:lpstr>
      <vt:lpstr>Chromosomal (iii) inversion/segmental duplications </vt:lpstr>
      <vt:lpstr>Chromosomal (iii) inversion/segmental duplications</vt:lpstr>
      <vt:lpstr>Genomic repetitive DNA</vt:lpstr>
      <vt:lpstr>Genomic repetitive DNA con’t</vt:lpstr>
      <vt:lpstr>Replication slippage</vt:lpstr>
      <vt:lpstr>Selfish genetic elements</vt:lpstr>
      <vt:lpstr>Classification of SGEs</vt:lpstr>
      <vt:lpstr>Classification of SGEs (con’t)</vt:lpstr>
      <vt:lpstr>Classification of SGEs (con’t)</vt:lpstr>
      <vt:lpstr>Classification of SGEs (con’t)</vt:lpstr>
      <vt:lpstr>HERVs (as an example of SGE movement and evolution in humans)</vt:lpstr>
      <vt:lpstr>HERV evolution within humans</vt:lpstr>
      <vt:lpstr>HERV evolution within humans</vt:lpstr>
      <vt:lpstr>HERV evolution within humans</vt:lpstr>
      <vt:lpstr>HERV evolution within humans</vt:lpstr>
      <vt:lpstr>Impact of SGEs on genomes</vt:lpstr>
      <vt:lpstr>Koala retrovirus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Evolution</dc:title>
  <dc:creator>Tristem, Michael</dc:creator>
  <cp:lastModifiedBy>Tristem, Michael</cp:lastModifiedBy>
  <cp:revision>54</cp:revision>
  <dcterms:created xsi:type="dcterms:W3CDTF">2022-11-09T00:06:07Z</dcterms:created>
  <dcterms:modified xsi:type="dcterms:W3CDTF">2022-11-09T20:06:46Z</dcterms:modified>
</cp:coreProperties>
</file>